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9" r:id="rId2"/>
    <p:sldId id="256" r:id="rId3"/>
    <p:sldId id="258" r:id="rId4"/>
    <p:sldId id="257" r:id="rId5"/>
    <p:sldId id="270" r:id="rId6"/>
    <p:sldId id="278" r:id="rId7"/>
    <p:sldId id="284" r:id="rId8"/>
    <p:sldId id="285" r:id="rId9"/>
  </p:sldIdLst>
  <p:sldSz cx="12192000" cy="6858000"/>
  <p:notesSz cx="6858000" cy="9144000"/>
  <p:embeddedFontLst>
    <p:embeddedFont>
      <p:font typeface="Ericsson Hilda" panose="00000500000000000000" pitchFamily="2" charset="0"/>
      <p:regular r:id="rId12"/>
      <p:bold r:id="rId13"/>
    </p:embeddedFont>
    <p:embeddedFont>
      <p:font typeface="Ericsson Hilda Light" panose="00000400000000000000" pitchFamily="2" charset="0"/>
      <p:regular r:id="rId14"/>
    </p:embeddedFont>
    <p:embeddedFont>
      <p:font typeface="Ericsson Technical Icons" panose="000005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9" autoAdjust="0"/>
    <p:restoredTop sz="87564" autoAdjust="0"/>
  </p:normalViewPr>
  <p:slideViewPr>
    <p:cSldViewPr snapToGrid="0" snapToObjects="1" showGuides="1">
      <p:cViewPr varScale="1">
        <p:scale>
          <a:sx n="56" d="100"/>
          <a:sy n="56" d="100"/>
        </p:scale>
        <p:origin x="8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40" d="100"/>
          <a:sy n="40" d="100"/>
        </p:scale>
        <p:origin x="231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36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In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Nsmf_PDUSession_Create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 service operation, a number of parameters (see below) will have to be changed from Mandatory to Optional in Output: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Ericsson Hilda Light" panose="00000400000000000000" pitchFamily="2" charset="0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QFI(s), QoS Profile(s), Session-AMBR, QoS Rule(s), QoS Flow level QoS parameters if any for the QoS Flow(s) associated with the QoS rule(s), H-CN Tunnel Info, Enable pause of charging indication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In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Nsmf_PDUSession_Create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 service operation, a number of parameters (see below) will have to be changed from Mandatory to Optional in Output: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Ericsson Hilda Light" panose="00000400000000000000" pitchFamily="2" charset="0"/>
              <a:ea typeface="+mn-ea"/>
              <a:cs typeface="+mn-cs"/>
            </a:endParaRPr>
          </a:p>
          <a:p>
            <a:pPr lvl="1"/>
            <a:r>
              <a:rPr lang="en-GB" sz="1200" kern="1200" dirty="0">
                <a:solidFill>
                  <a:schemeClr val="tx1"/>
                </a:solidFill>
                <a:effectLst/>
                <a:latin typeface="Ericsson Hilda Light" panose="00000400000000000000" pitchFamily="2" charset="0"/>
                <a:ea typeface="+mn-ea"/>
                <a:cs typeface="+mn-cs"/>
              </a:rPr>
              <a:t>QFI(s), QoS Profile(s), Session-AMBR, QoS Rule(s), QoS Flow level QoS parameters if any for the QoS Flow(s) associated with the QoS rule(s), H-CN Tunnel Info, Enable pause of charging indication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154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859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747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-87312">
              <a:buNone/>
            </a:pPr>
            <a:r>
              <a:rPr lang="en-US" dirty="0"/>
              <a:t>In </a:t>
            </a:r>
            <a:r>
              <a:rPr lang="en-US" dirty="0" err="1"/>
              <a:t>Nsmf_PDUSession_Create</a:t>
            </a:r>
            <a:r>
              <a:rPr lang="en-US" dirty="0"/>
              <a:t> service operation, a number of parameters (see below) will have to be changed from Mandatory to Optional in Output:</a:t>
            </a:r>
          </a:p>
          <a:p>
            <a:pPr marL="279400" lvl="1" indent="0">
              <a:buNone/>
            </a:pPr>
            <a:r>
              <a:rPr lang="en-US" dirty="0"/>
              <a:t>QFI(s), QoS Profile(s), Session-AMBR, QoS Rule(s), QoS Flow level QoS parameters if any for the QoS Flow(s) associated with the QoS rule(s), H-CN Tunnel Info, Enable pause of charging indication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GBR Default QoS Flow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97D41-4119-406D-8C49-D1EA7CCB3CD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071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5D5F3-8175-4FFF-8552-0A2C1E07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EB6F03F3-1199-4BDC-B39F-3728C3F6A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5034" y="1234440"/>
            <a:ext cx="9286296" cy="4549140"/>
          </a:xfrm>
        </p:spPr>
        <p:txBody>
          <a:bodyPr>
            <a:noAutofit/>
          </a:bodyPr>
          <a:lstStyle/>
          <a:p>
            <a:br>
              <a:rPr lang="en-AU" sz="3600" dirty="0"/>
            </a:br>
            <a:r>
              <a:rPr lang="en-GB" sz="2800" b="1" dirty="0"/>
              <a:t>Source:	Ericsson, Nokia, Nokia Shanghai Bell</a:t>
            </a:r>
            <a:br>
              <a:rPr lang="en-GB" sz="2800" b="1" dirty="0"/>
            </a:br>
            <a:br>
              <a:rPr lang="en-US" sz="2800" dirty="0"/>
            </a:br>
            <a:r>
              <a:rPr lang="en-GB" sz="2800" b="1" dirty="0"/>
              <a:t>Title:	</a:t>
            </a:r>
            <a:r>
              <a:rPr lang="en-AU" sz="2800" b="1" dirty="0"/>
              <a:t>Correction to PDU Session Establishment for Home Routed Roaming</a:t>
            </a:r>
            <a:br>
              <a:rPr lang="en-AU" sz="2800" b="1" dirty="0"/>
            </a:br>
            <a:br>
              <a:rPr lang="en-US" sz="2800" dirty="0"/>
            </a:br>
            <a:r>
              <a:rPr lang="en-GB" sz="2800" b="1" dirty="0"/>
              <a:t>Document for:	Agreement</a:t>
            </a:r>
            <a:br>
              <a:rPr lang="en-GB" sz="2800" b="1" dirty="0"/>
            </a:br>
            <a:br>
              <a:rPr lang="en-US" sz="2800" dirty="0"/>
            </a:br>
            <a:r>
              <a:rPr lang="en-GB" sz="2800" b="1" dirty="0"/>
              <a:t>Agenda Item:	6.5.3</a:t>
            </a:r>
            <a:br>
              <a:rPr lang="en-GB" sz="2800" b="1" dirty="0"/>
            </a:br>
            <a:br>
              <a:rPr lang="en-US" sz="2800" dirty="0"/>
            </a:br>
            <a:r>
              <a:rPr lang="en-GB" sz="2800" b="1" dirty="0"/>
              <a:t>Work Item / Release:	5GS_Ph1 / Release 15</a:t>
            </a:r>
            <a:br>
              <a:rPr lang="en-GB" sz="2800" b="1" dirty="0"/>
            </a:br>
            <a:r>
              <a:rPr lang="en-GB" sz="2800" b="1" dirty="0" err="1"/>
              <a:t>tdoc</a:t>
            </a:r>
            <a:r>
              <a:rPr lang="en-GB" sz="2800" b="1" dirty="0"/>
              <a:t> : S2-1901490</a:t>
            </a:r>
            <a:br>
              <a:rPr lang="en-US" dirty="0"/>
            </a:b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36B3C8-915E-47EE-8DD8-D6C43AC310FF}"/>
              </a:ext>
            </a:extLst>
          </p:cNvPr>
          <p:cNvSpPr/>
          <p:nvPr/>
        </p:nvSpPr>
        <p:spPr>
          <a:xfrm>
            <a:off x="2055302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AMF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085256-41E2-46C6-93ED-A5CEE4ED731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453779" y="101716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88EFF0B-3D9A-441C-ABF2-C51DD710DBDE}"/>
              </a:ext>
            </a:extLst>
          </p:cNvPr>
          <p:cNvSpPr/>
          <p:nvPr/>
        </p:nvSpPr>
        <p:spPr>
          <a:xfrm>
            <a:off x="5897459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V-SMF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A7857D-ABD7-4AB1-B9A9-28B204B7C462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295936" y="1017165"/>
            <a:ext cx="22000" cy="5744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3F52A6-091E-47BB-96F2-79ACB20C8D37}"/>
              </a:ext>
            </a:extLst>
          </p:cNvPr>
          <p:cNvSpPr/>
          <p:nvPr/>
        </p:nvSpPr>
        <p:spPr>
          <a:xfrm>
            <a:off x="878327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H-SMF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D8E9B2-9408-4D42-A945-5B75DCF744D2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9192232" y="1017165"/>
            <a:ext cx="23073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496F857-9C67-4A3A-8C8F-0E209C74F3CC}"/>
              </a:ext>
            </a:extLst>
          </p:cNvPr>
          <p:cNvSpPr/>
          <p:nvPr/>
        </p:nvSpPr>
        <p:spPr>
          <a:xfrm>
            <a:off x="1069596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AAA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EC9D2A-7685-408A-AFA5-DD593EBE8B8D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113361" y="1017165"/>
            <a:ext cx="1463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525DF0-5AF6-4559-A102-2113D7FAEE52}"/>
              </a:ext>
            </a:extLst>
          </p:cNvPr>
          <p:cNvCxnSpPr/>
          <p:nvPr/>
        </p:nvCxnSpPr>
        <p:spPr>
          <a:xfrm>
            <a:off x="2453779" y="1713451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8EA5017-BCFE-47DB-AAEC-481978E91276}"/>
              </a:ext>
            </a:extLst>
          </p:cNvPr>
          <p:cNvSpPr txBox="1"/>
          <p:nvPr/>
        </p:nvSpPr>
        <p:spPr>
          <a:xfrm>
            <a:off x="3108120" y="145184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Request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CCFA65C-8E10-4081-9AFF-2C883CF7CAAC}"/>
              </a:ext>
            </a:extLst>
          </p:cNvPr>
          <p:cNvCxnSpPr/>
          <p:nvPr/>
        </p:nvCxnSpPr>
        <p:spPr>
          <a:xfrm flipH="1">
            <a:off x="2474752" y="2023843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0E0E5A-41FA-4B13-A4B0-A86D8C5E1A3D}"/>
              </a:ext>
            </a:extLst>
          </p:cNvPr>
          <p:cNvSpPr txBox="1"/>
          <p:nvPr/>
        </p:nvSpPr>
        <p:spPr>
          <a:xfrm>
            <a:off x="3108120" y="176223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Response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30FF14-E3E1-431D-AFD9-87BE51A05FF1}"/>
              </a:ext>
            </a:extLst>
          </p:cNvPr>
          <p:cNvCxnSpPr/>
          <p:nvPr/>
        </p:nvCxnSpPr>
        <p:spPr>
          <a:xfrm>
            <a:off x="6295936" y="2292291"/>
            <a:ext cx="2906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5AEEBDD-4A46-4E1A-8E6B-B56239D7E728}"/>
              </a:ext>
            </a:extLst>
          </p:cNvPr>
          <p:cNvSpPr txBox="1"/>
          <p:nvPr/>
        </p:nvSpPr>
        <p:spPr>
          <a:xfrm>
            <a:off x="6390313" y="1904616"/>
            <a:ext cx="27054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Request </a:t>
            </a:r>
            <a:r>
              <a:rPr lang="sv-SE" sz="1100" dirty="0">
                <a:solidFill>
                  <a:srgbClr val="00B0F0"/>
                </a:solidFill>
              </a:rPr>
              <a:t>(vsmfPduSessionUri)</a:t>
            </a:r>
            <a:endParaRPr lang="sv-SE" sz="11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8CF3430-55AC-4208-AC55-108F0BCEF613}"/>
              </a:ext>
            </a:extLst>
          </p:cNvPr>
          <p:cNvCxnSpPr/>
          <p:nvPr/>
        </p:nvCxnSpPr>
        <p:spPr>
          <a:xfrm>
            <a:off x="9215304" y="2518794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5EC839F-0A23-4703-997C-3821EE083462}"/>
              </a:ext>
            </a:extLst>
          </p:cNvPr>
          <p:cNvSpPr txBox="1"/>
          <p:nvPr/>
        </p:nvSpPr>
        <p:spPr>
          <a:xfrm>
            <a:off x="9322266" y="2257184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Request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269941-CFB7-4F69-8AFE-B7BEF09BD3C8}"/>
              </a:ext>
            </a:extLst>
          </p:cNvPr>
          <p:cNvCxnSpPr/>
          <p:nvPr/>
        </p:nvCxnSpPr>
        <p:spPr>
          <a:xfrm flipH="1">
            <a:off x="9215303" y="2929854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21CEA1-1698-484B-BEA9-431A7E107AA7}"/>
              </a:ext>
            </a:extLst>
          </p:cNvPr>
          <p:cNvSpPr txBox="1"/>
          <p:nvPr/>
        </p:nvSpPr>
        <p:spPr>
          <a:xfrm>
            <a:off x="9320156" y="2668243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C849E5D-B6B3-4D5B-A438-5889C08E4BEE}"/>
              </a:ext>
            </a:extLst>
          </p:cNvPr>
          <p:cNvCxnSpPr/>
          <p:nvPr/>
        </p:nvCxnSpPr>
        <p:spPr>
          <a:xfrm flipH="1">
            <a:off x="6316909" y="3085826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4E34BE-D4F4-4540-B6F4-2F42105A3AD8}"/>
              </a:ext>
            </a:extLst>
          </p:cNvPr>
          <p:cNvSpPr txBox="1"/>
          <p:nvPr/>
        </p:nvSpPr>
        <p:spPr>
          <a:xfrm>
            <a:off x="6432259" y="264349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Request 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4510B2-E655-4371-B0F9-11A30E4B00F2}"/>
              </a:ext>
            </a:extLst>
          </p:cNvPr>
          <p:cNvCxnSpPr/>
          <p:nvPr/>
        </p:nvCxnSpPr>
        <p:spPr>
          <a:xfrm flipH="1">
            <a:off x="2474752" y="3454166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776D2D-88F2-4821-863F-A7D49331981B}"/>
              </a:ext>
            </a:extLst>
          </p:cNvPr>
          <p:cNvSpPr txBox="1"/>
          <p:nvPr/>
        </p:nvSpPr>
        <p:spPr>
          <a:xfrm>
            <a:off x="3043103" y="314377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Request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9815FAF-72C0-431D-9DF0-118259C0FE62}"/>
              </a:ext>
            </a:extLst>
          </p:cNvPr>
          <p:cNvCxnSpPr/>
          <p:nvPr/>
        </p:nvCxnSpPr>
        <p:spPr>
          <a:xfrm>
            <a:off x="2495725" y="3764556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85E648F-61C5-4A72-9FFE-AAB210850681}"/>
              </a:ext>
            </a:extLst>
          </p:cNvPr>
          <p:cNvSpPr txBox="1"/>
          <p:nvPr/>
        </p:nvSpPr>
        <p:spPr>
          <a:xfrm>
            <a:off x="3085049" y="3502950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1DCDA6D-0406-4351-A54C-3BD348FFAAB8}"/>
              </a:ext>
            </a:extLst>
          </p:cNvPr>
          <p:cNvCxnSpPr/>
          <p:nvPr/>
        </p:nvCxnSpPr>
        <p:spPr>
          <a:xfrm>
            <a:off x="6316909" y="4540538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A77E0DF-9017-42D4-B7BC-141D9318591E}"/>
              </a:ext>
            </a:extLst>
          </p:cNvPr>
          <p:cNvSpPr txBox="1"/>
          <p:nvPr/>
        </p:nvSpPr>
        <p:spPr>
          <a:xfrm>
            <a:off x="6443793" y="425795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Request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2158F6-FD9E-41F2-BDE1-082DE0278761}"/>
              </a:ext>
            </a:extLst>
          </p:cNvPr>
          <p:cNvCxnSpPr/>
          <p:nvPr/>
        </p:nvCxnSpPr>
        <p:spPr>
          <a:xfrm>
            <a:off x="9213194" y="4763621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9E852B9-23EF-46A5-AA2B-011B577CE404}"/>
              </a:ext>
            </a:extLst>
          </p:cNvPr>
          <p:cNvSpPr txBox="1"/>
          <p:nvPr/>
        </p:nvSpPr>
        <p:spPr>
          <a:xfrm>
            <a:off x="9320156" y="4502011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Request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10EFD19-1A80-4D5A-B790-CDA7B0529D6B}"/>
              </a:ext>
            </a:extLst>
          </p:cNvPr>
          <p:cNvCxnSpPr/>
          <p:nvPr/>
        </p:nvCxnSpPr>
        <p:spPr>
          <a:xfrm flipH="1">
            <a:off x="9213193" y="5174681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87406B-82DD-4A27-9782-247F01CC7E43}"/>
              </a:ext>
            </a:extLst>
          </p:cNvPr>
          <p:cNvSpPr txBox="1"/>
          <p:nvPr/>
        </p:nvSpPr>
        <p:spPr>
          <a:xfrm>
            <a:off x="9318046" y="4913070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897EA97-8509-43E4-896D-CD3B7766250A}"/>
              </a:ext>
            </a:extLst>
          </p:cNvPr>
          <p:cNvCxnSpPr/>
          <p:nvPr/>
        </p:nvCxnSpPr>
        <p:spPr>
          <a:xfrm flipH="1">
            <a:off x="6305375" y="5453389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5AA1409-7BC9-4418-91DA-823BF3802C76}"/>
              </a:ext>
            </a:extLst>
          </p:cNvPr>
          <p:cNvSpPr txBox="1"/>
          <p:nvPr/>
        </p:nvSpPr>
        <p:spPr>
          <a:xfrm>
            <a:off x="6432259" y="5184939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F61A8BC-B178-42B2-A921-B5C6970B53EE}"/>
              </a:ext>
            </a:extLst>
          </p:cNvPr>
          <p:cNvCxnSpPr/>
          <p:nvPr/>
        </p:nvCxnSpPr>
        <p:spPr>
          <a:xfrm flipH="1">
            <a:off x="2474752" y="6117670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BAF8B5B-6CDD-487E-940C-4108616C2ED8}"/>
              </a:ext>
            </a:extLst>
          </p:cNvPr>
          <p:cNvSpPr txBox="1"/>
          <p:nvPr/>
        </p:nvSpPr>
        <p:spPr>
          <a:xfrm>
            <a:off x="3043103" y="5807277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Request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9DC1C12-E251-4AEB-8B46-EBC620A4E8B6}"/>
              </a:ext>
            </a:extLst>
          </p:cNvPr>
          <p:cNvCxnSpPr/>
          <p:nvPr/>
        </p:nvCxnSpPr>
        <p:spPr>
          <a:xfrm>
            <a:off x="2495725" y="6428060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8907228-5303-4689-9E43-5EA23767E64A}"/>
              </a:ext>
            </a:extLst>
          </p:cNvPr>
          <p:cNvSpPr txBox="1"/>
          <p:nvPr/>
        </p:nvSpPr>
        <p:spPr>
          <a:xfrm>
            <a:off x="3085049" y="6166454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6EDA8D9-8B9A-4E0C-B93F-9C42B346EA1F}"/>
              </a:ext>
            </a:extLst>
          </p:cNvPr>
          <p:cNvCxnSpPr>
            <a:cxnSpLocks/>
          </p:cNvCxnSpPr>
          <p:nvPr/>
        </p:nvCxnSpPr>
        <p:spPr>
          <a:xfrm>
            <a:off x="8405768" y="2202656"/>
            <a:ext cx="0" cy="3694805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68A5F67-E327-48EB-BC07-85D985B6AF06}"/>
              </a:ext>
            </a:extLst>
          </p:cNvPr>
          <p:cNvSpPr txBox="1"/>
          <p:nvPr/>
        </p:nvSpPr>
        <p:spPr>
          <a:xfrm>
            <a:off x="165168" y="82353"/>
            <a:ext cx="112648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Issue</a:t>
            </a:r>
            <a:r>
              <a:rPr lang="sv-SE" dirty="0"/>
              <a:t> </a:t>
            </a:r>
            <a:r>
              <a:rPr lang="en-US" dirty="0"/>
              <a:t>with PDU Session Establishment for Home Routed Roaming when DN-AAA is involved </a:t>
            </a:r>
            <a:br>
              <a:rPr lang="en-US" dirty="0"/>
            </a:br>
            <a:r>
              <a:rPr lang="en-US" sz="1600" dirty="0">
                <a:solidFill>
                  <a:srgbClr val="242424"/>
                </a:solidFill>
              </a:rPr>
              <a:t>(from clauses 4.3.2.2 and 4.3.2.3 of TS </a:t>
            </a:r>
            <a:r>
              <a:rPr lang="sv-SE" sz="1600" dirty="0">
                <a:solidFill>
                  <a:srgbClr val="242424"/>
                </a:solidFill>
              </a:rPr>
              <a:t>23.502 v15.4.1)</a:t>
            </a:r>
            <a:endParaRPr lang="sv-SE" dirty="0">
              <a:solidFill>
                <a:srgbClr val="242424"/>
              </a:solidFill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42E8575-A641-4055-BA30-E58E35F3688A}"/>
              </a:ext>
            </a:extLst>
          </p:cNvPr>
          <p:cNvCxnSpPr/>
          <p:nvPr/>
        </p:nvCxnSpPr>
        <p:spPr>
          <a:xfrm>
            <a:off x="2447487" y="4257956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01A5F4D-79D7-49DE-9C97-CC6DC816162E}"/>
              </a:ext>
            </a:extLst>
          </p:cNvPr>
          <p:cNvSpPr txBox="1"/>
          <p:nvPr/>
        </p:nvSpPr>
        <p:spPr>
          <a:xfrm>
            <a:off x="3101828" y="399634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PDUSession_UpdateSMContext Request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A280E93-35E6-4F46-BD08-3E3F6F3CBD8B}"/>
              </a:ext>
            </a:extLst>
          </p:cNvPr>
          <p:cNvCxnSpPr/>
          <p:nvPr/>
        </p:nvCxnSpPr>
        <p:spPr>
          <a:xfrm>
            <a:off x="6289644" y="3814663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6F4177D-96B4-4166-8759-01DA6944438C}"/>
              </a:ext>
            </a:extLst>
          </p:cNvPr>
          <p:cNvSpPr txBox="1"/>
          <p:nvPr/>
        </p:nvSpPr>
        <p:spPr>
          <a:xfrm>
            <a:off x="6358851" y="354334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D205038-C7C1-4DE4-AEE0-B2493F9F057A}"/>
              </a:ext>
            </a:extLst>
          </p:cNvPr>
          <p:cNvCxnSpPr/>
          <p:nvPr/>
        </p:nvCxnSpPr>
        <p:spPr>
          <a:xfrm>
            <a:off x="771787" y="1451841"/>
            <a:ext cx="1675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B60DEF8-33DB-4857-86CB-8E83A4469A12}"/>
              </a:ext>
            </a:extLst>
          </p:cNvPr>
          <p:cNvSpPr txBox="1"/>
          <p:nvPr/>
        </p:nvSpPr>
        <p:spPr>
          <a:xfrm>
            <a:off x="743453" y="111814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(PDU Session Establishment Request)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EA94ADE-17FF-4B01-B86E-2AFCD302AC76}"/>
              </a:ext>
            </a:extLst>
          </p:cNvPr>
          <p:cNvCxnSpPr/>
          <p:nvPr/>
        </p:nvCxnSpPr>
        <p:spPr>
          <a:xfrm flipH="1">
            <a:off x="838899" y="3633755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FE6ED379-D9EB-4262-84EA-79F5419049F6}"/>
              </a:ext>
            </a:extLst>
          </p:cNvPr>
          <p:cNvSpPr txBox="1"/>
          <p:nvPr/>
        </p:nvSpPr>
        <p:spPr>
          <a:xfrm>
            <a:off x="743453" y="327766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55965E0-6FA3-4250-8F06-F0FA52A1FAD6}"/>
              </a:ext>
            </a:extLst>
          </p:cNvPr>
          <p:cNvCxnSpPr/>
          <p:nvPr/>
        </p:nvCxnSpPr>
        <p:spPr>
          <a:xfrm>
            <a:off x="838899" y="4127151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B83340D-28BE-4435-8102-8ACF2B7293FC}"/>
              </a:ext>
            </a:extLst>
          </p:cNvPr>
          <p:cNvSpPr txBox="1"/>
          <p:nvPr/>
        </p:nvSpPr>
        <p:spPr>
          <a:xfrm>
            <a:off x="782797" y="381466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909D24E-A80F-4C93-AC8A-2730D1C70817}"/>
              </a:ext>
            </a:extLst>
          </p:cNvPr>
          <p:cNvCxnSpPr/>
          <p:nvPr/>
        </p:nvCxnSpPr>
        <p:spPr>
          <a:xfrm flipH="1">
            <a:off x="6294858" y="5983493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E6320AD-C46E-4FFF-B31E-C5ADB22980E1}"/>
              </a:ext>
            </a:extLst>
          </p:cNvPr>
          <p:cNvSpPr txBox="1"/>
          <p:nvPr/>
        </p:nvSpPr>
        <p:spPr>
          <a:xfrm>
            <a:off x="6421742" y="571504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Response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D16847-423E-47AC-822F-C18F3A192295}"/>
              </a:ext>
            </a:extLst>
          </p:cNvPr>
          <p:cNvSpPr txBox="1"/>
          <p:nvPr/>
        </p:nvSpPr>
        <p:spPr>
          <a:xfrm>
            <a:off x="800615" y="638406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(PDU Session Establishment Accept)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D864107-6B88-4905-8869-6B536776C4F6}"/>
              </a:ext>
            </a:extLst>
          </p:cNvPr>
          <p:cNvCxnSpPr/>
          <p:nvPr/>
        </p:nvCxnSpPr>
        <p:spPr>
          <a:xfrm flipH="1">
            <a:off x="838899" y="6611847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563D4-071A-49EA-86DE-423F2F1FBEA6}"/>
              </a:ext>
            </a:extLst>
          </p:cNvPr>
          <p:cNvSpPr/>
          <p:nvPr/>
        </p:nvSpPr>
        <p:spPr>
          <a:xfrm>
            <a:off x="325595" y="69209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UE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CF866FA-FB6D-4D33-8680-4BE6C6C16975}"/>
              </a:ext>
            </a:extLst>
          </p:cNvPr>
          <p:cNvCxnSpPr>
            <a:cxnSpLocks/>
            <a:stCxn id="80" idx="2"/>
          </p:cNvCxnSpPr>
          <p:nvPr/>
        </p:nvCxnSpPr>
        <p:spPr>
          <a:xfrm>
            <a:off x="724072" y="107798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B28C4EE-1728-4576-9643-485272D8001A}"/>
              </a:ext>
            </a:extLst>
          </p:cNvPr>
          <p:cNvCxnSpPr/>
          <p:nvPr/>
        </p:nvCxnSpPr>
        <p:spPr>
          <a:xfrm flipH="1">
            <a:off x="2453779" y="5530294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6C14A7B3-8277-4C86-A223-6D06B082F672}"/>
              </a:ext>
            </a:extLst>
          </p:cNvPr>
          <p:cNvSpPr txBox="1"/>
          <p:nvPr/>
        </p:nvSpPr>
        <p:spPr>
          <a:xfrm>
            <a:off x="3136433" y="523871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PDUSession_UpdateSMContext Response</a:t>
            </a:r>
          </a:p>
        </p:txBody>
      </p:sp>
      <p:sp>
        <p:nvSpPr>
          <p:cNvPr id="2" name="Explosion: 8 Points 1">
            <a:extLst>
              <a:ext uri="{FF2B5EF4-FFF2-40B4-BE49-F238E27FC236}">
                <a16:creationId xmlns:a16="http://schemas.microsoft.com/office/drawing/2014/main" id="{F04F75F2-D9D1-41D4-BAD3-4ED032CE822E}"/>
              </a:ext>
            </a:extLst>
          </p:cNvPr>
          <p:cNvSpPr/>
          <p:nvPr/>
        </p:nvSpPr>
        <p:spPr bwMode="auto">
          <a:xfrm>
            <a:off x="8504696" y="4287733"/>
            <a:ext cx="220208" cy="199281"/>
          </a:xfrm>
          <a:prstGeom prst="irregularSeal1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D521E257-8FA1-4135-B2E2-C41A3BDD9632}"/>
              </a:ext>
            </a:extLst>
          </p:cNvPr>
          <p:cNvSpPr/>
          <p:nvPr/>
        </p:nvSpPr>
        <p:spPr bwMode="auto">
          <a:xfrm>
            <a:off x="9335910" y="3443138"/>
            <a:ext cx="1468474" cy="755003"/>
          </a:xfrm>
          <a:prstGeom prst="wedgeRoundRectCallout">
            <a:avLst>
              <a:gd name="adj1" fmla="val -93877"/>
              <a:gd name="adj2" fmla="val 69846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85000"/>
              </a:lnSpc>
              <a:spcAft>
                <a:spcPct val="0"/>
              </a:spcAft>
              <a:buClrTx/>
              <a:buSzTx/>
              <a:tabLst/>
            </a:pPr>
            <a:r>
              <a:rPr lang="en-US" sz="1000" dirty="0">
                <a:solidFill>
                  <a:srgbClr val="FF0000"/>
                </a:solidFill>
              </a:rPr>
              <a:t>Issue: Not working, as the resource URI of H-SMF is not known by V-SMF yet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12189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C5EA5FD-E086-4E5D-8BD0-71EFCCB3E523}"/>
              </a:ext>
            </a:extLst>
          </p:cNvPr>
          <p:cNvSpPr/>
          <p:nvPr/>
        </p:nvSpPr>
        <p:spPr bwMode="auto">
          <a:xfrm>
            <a:off x="6250897" y="1846217"/>
            <a:ext cx="5131206" cy="999528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36B3C8-915E-47EE-8DD8-D6C43AC310FF}"/>
              </a:ext>
            </a:extLst>
          </p:cNvPr>
          <p:cNvSpPr/>
          <p:nvPr/>
        </p:nvSpPr>
        <p:spPr>
          <a:xfrm>
            <a:off x="2055302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AMF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085256-41E2-46C6-93ED-A5CEE4ED731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453779" y="101716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88EFF0B-3D9A-441C-ABF2-C51DD710DBDE}"/>
              </a:ext>
            </a:extLst>
          </p:cNvPr>
          <p:cNvSpPr/>
          <p:nvPr/>
        </p:nvSpPr>
        <p:spPr>
          <a:xfrm>
            <a:off x="5897459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V-SMF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A7857D-ABD7-4AB1-B9A9-28B204B7C462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295936" y="1017165"/>
            <a:ext cx="22000" cy="5744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3F52A6-091E-47BB-96F2-79ACB20C8D37}"/>
              </a:ext>
            </a:extLst>
          </p:cNvPr>
          <p:cNvSpPr/>
          <p:nvPr/>
        </p:nvSpPr>
        <p:spPr>
          <a:xfrm>
            <a:off x="878327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H-SMF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D8E9B2-9408-4D42-A945-5B75DCF744D2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9192232" y="1017165"/>
            <a:ext cx="23073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496F857-9C67-4A3A-8C8F-0E209C74F3CC}"/>
              </a:ext>
            </a:extLst>
          </p:cNvPr>
          <p:cNvSpPr/>
          <p:nvPr/>
        </p:nvSpPr>
        <p:spPr>
          <a:xfrm>
            <a:off x="1069596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AAA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EC9D2A-7685-408A-AFA5-DD593EBE8B8D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113361" y="1017165"/>
            <a:ext cx="1463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525DF0-5AF6-4559-A102-2113D7FAEE52}"/>
              </a:ext>
            </a:extLst>
          </p:cNvPr>
          <p:cNvCxnSpPr/>
          <p:nvPr/>
        </p:nvCxnSpPr>
        <p:spPr>
          <a:xfrm>
            <a:off x="2453779" y="1713451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8EA5017-BCFE-47DB-AAEC-481978E91276}"/>
              </a:ext>
            </a:extLst>
          </p:cNvPr>
          <p:cNvSpPr txBox="1"/>
          <p:nvPr/>
        </p:nvSpPr>
        <p:spPr>
          <a:xfrm>
            <a:off x="2761268" y="1451841"/>
            <a:ext cx="30523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2. PDUSession_CreateSMContext Request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CCFA65C-8E10-4081-9AFF-2C883CF7CAAC}"/>
              </a:ext>
            </a:extLst>
          </p:cNvPr>
          <p:cNvCxnSpPr/>
          <p:nvPr/>
        </p:nvCxnSpPr>
        <p:spPr>
          <a:xfrm flipH="1">
            <a:off x="2474752" y="2023843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0E0E5A-41FA-4B13-A4B0-A86D8C5E1A3D}"/>
              </a:ext>
            </a:extLst>
          </p:cNvPr>
          <p:cNvSpPr txBox="1"/>
          <p:nvPr/>
        </p:nvSpPr>
        <p:spPr>
          <a:xfrm>
            <a:off x="3108120" y="176223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Response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30FF14-E3E1-431D-AFD9-87BE51A05FF1}"/>
              </a:ext>
            </a:extLst>
          </p:cNvPr>
          <p:cNvCxnSpPr/>
          <p:nvPr/>
        </p:nvCxnSpPr>
        <p:spPr>
          <a:xfrm>
            <a:off x="6295936" y="2292291"/>
            <a:ext cx="2906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5AEEBDD-4A46-4E1A-8E6B-B56239D7E728}"/>
              </a:ext>
            </a:extLst>
          </p:cNvPr>
          <p:cNvSpPr txBox="1"/>
          <p:nvPr/>
        </p:nvSpPr>
        <p:spPr>
          <a:xfrm>
            <a:off x="6390313" y="1912998"/>
            <a:ext cx="3257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3. PDUSession_Create Request </a:t>
            </a:r>
            <a:r>
              <a:rPr lang="sv-SE" sz="1100" dirty="0">
                <a:solidFill>
                  <a:srgbClr val="00B0F0"/>
                </a:solidFill>
              </a:rPr>
              <a:t>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8CF3430-55AC-4208-AC55-108F0BCEF613}"/>
              </a:ext>
            </a:extLst>
          </p:cNvPr>
          <p:cNvCxnSpPr/>
          <p:nvPr/>
        </p:nvCxnSpPr>
        <p:spPr>
          <a:xfrm>
            <a:off x="9215304" y="2382867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5EC839F-0A23-4703-997C-3821EE083462}"/>
              </a:ext>
            </a:extLst>
          </p:cNvPr>
          <p:cNvSpPr txBox="1"/>
          <p:nvPr/>
        </p:nvSpPr>
        <p:spPr>
          <a:xfrm>
            <a:off x="9322266" y="2121257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4. AAA Request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269941-CFB7-4F69-8AFE-B7BEF09BD3C8}"/>
              </a:ext>
            </a:extLst>
          </p:cNvPr>
          <p:cNvCxnSpPr/>
          <p:nvPr/>
        </p:nvCxnSpPr>
        <p:spPr>
          <a:xfrm flipH="1">
            <a:off x="9215302" y="2683280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21CEA1-1698-484B-BEA9-431A7E107AA7}"/>
              </a:ext>
            </a:extLst>
          </p:cNvPr>
          <p:cNvSpPr txBox="1"/>
          <p:nvPr/>
        </p:nvSpPr>
        <p:spPr>
          <a:xfrm>
            <a:off x="9320156" y="2421670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C849E5D-B6B3-4D5B-A438-5889C08E4BEE}"/>
              </a:ext>
            </a:extLst>
          </p:cNvPr>
          <p:cNvCxnSpPr/>
          <p:nvPr/>
        </p:nvCxnSpPr>
        <p:spPr>
          <a:xfrm flipH="1">
            <a:off x="6289644" y="2677834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4E34BE-D4F4-4540-B6F4-2F42105A3AD8}"/>
              </a:ext>
            </a:extLst>
          </p:cNvPr>
          <p:cNvSpPr txBox="1"/>
          <p:nvPr/>
        </p:nvSpPr>
        <p:spPr>
          <a:xfrm>
            <a:off x="6379822" y="244605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Response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4510B2-E655-4371-B0F9-11A30E4B00F2}"/>
              </a:ext>
            </a:extLst>
          </p:cNvPr>
          <p:cNvCxnSpPr/>
          <p:nvPr/>
        </p:nvCxnSpPr>
        <p:spPr>
          <a:xfrm flipH="1">
            <a:off x="2474752" y="2781723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776D2D-88F2-4821-863F-A7D49331981B}"/>
              </a:ext>
            </a:extLst>
          </p:cNvPr>
          <p:cNvSpPr txBox="1"/>
          <p:nvPr/>
        </p:nvSpPr>
        <p:spPr>
          <a:xfrm>
            <a:off x="3043103" y="2471330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5. N1N2Transfer Request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9815FAF-72C0-431D-9DF0-118259C0FE62}"/>
              </a:ext>
            </a:extLst>
          </p:cNvPr>
          <p:cNvCxnSpPr/>
          <p:nvPr/>
        </p:nvCxnSpPr>
        <p:spPr>
          <a:xfrm>
            <a:off x="2492627" y="3050358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85E648F-61C5-4A72-9FFE-AAB210850681}"/>
              </a:ext>
            </a:extLst>
          </p:cNvPr>
          <p:cNvSpPr txBox="1"/>
          <p:nvPr/>
        </p:nvSpPr>
        <p:spPr>
          <a:xfrm>
            <a:off x="3086204" y="2788748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1DCDA6D-0406-4351-A54C-3BD348FFAAB8}"/>
              </a:ext>
            </a:extLst>
          </p:cNvPr>
          <p:cNvCxnSpPr/>
          <p:nvPr/>
        </p:nvCxnSpPr>
        <p:spPr>
          <a:xfrm>
            <a:off x="6316909" y="3446387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A77E0DF-9017-42D4-B7BC-141D9318591E}"/>
              </a:ext>
            </a:extLst>
          </p:cNvPr>
          <p:cNvSpPr txBox="1"/>
          <p:nvPr/>
        </p:nvSpPr>
        <p:spPr>
          <a:xfrm>
            <a:off x="6443793" y="316380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8. PDUSession_Update Request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2158F6-FD9E-41F2-BDE1-082DE0278761}"/>
              </a:ext>
            </a:extLst>
          </p:cNvPr>
          <p:cNvCxnSpPr/>
          <p:nvPr/>
        </p:nvCxnSpPr>
        <p:spPr>
          <a:xfrm>
            <a:off x="9213194" y="3484115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9E852B9-23EF-46A5-AA2B-011B577CE404}"/>
              </a:ext>
            </a:extLst>
          </p:cNvPr>
          <p:cNvSpPr txBox="1"/>
          <p:nvPr/>
        </p:nvSpPr>
        <p:spPr>
          <a:xfrm>
            <a:off x="9320156" y="3222505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9. AAA Request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10EFD19-1A80-4D5A-B790-CDA7B0529D6B}"/>
              </a:ext>
            </a:extLst>
          </p:cNvPr>
          <p:cNvCxnSpPr/>
          <p:nvPr/>
        </p:nvCxnSpPr>
        <p:spPr>
          <a:xfrm flipH="1">
            <a:off x="9215302" y="3702787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87406B-82DD-4A27-9782-247F01CC7E43}"/>
              </a:ext>
            </a:extLst>
          </p:cNvPr>
          <p:cNvSpPr txBox="1"/>
          <p:nvPr/>
        </p:nvSpPr>
        <p:spPr>
          <a:xfrm>
            <a:off x="9297523" y="3443946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897EA97-8509-43E4-896D-CD3B7766250A}"/>
              </a:ext>
            </a:extLst>
          </p:cNvPr>
          <p:cNvCxnSpPr/>
          <p:nvPr/>
        </p:nvCxnSpPr>
        <p:spPr>
          <a:xfrm flipH="1">
            <a:off x="6300130" y="4335249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5AA1409-7BC9-4418-91DA-823BF3802C76}"/>
              </a:ext>
            </a:extLst>
          </p:cNvPr>
          <p:cNvSpPr txBox="1"/>
          <p:nvPr/>
        </p:nvSpPr>
        <p:spPr>
          <a:xfrm>
            <a:off x="6339436" y="4068476"/>
            <a:ext cx="22993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  <a:endParaRPr lang="sv-SE" sz="1100" dirty="0">
              <a:solidFill>
                <a:srgbClr val="00B0F0"/>
              </a:solidFill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F61A8BC-B178-42B2-A921-B5C6970B53EE}"/>
              </a:ext>
            </a:extLst>
          </p:cNvPr>
          <p:cNvCxnSpPr/>
          <p:nvPr/>
        </p:nvCxnSpPr>
        <p:spPr>
          <a:xfrm flipH="1">
            <a:off x="2429713" y="6014374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BAF8B5B-6CDD-487E-940C-4108616C2ED8}"/>
              </a:ext>
            </a:extLst>
          </p:cNvPr>
          <p:cNvSpPr txBox="1"/>
          <p:nvPr/>
        </p:nvSpPr>
        <p:spPr>
          <a:xfrm>
            <a:off x="3040009" y="5777157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13. N1N2Transfer Request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9DC1C12-E251-4AEB-8B46-EBC620A4E8B6}"/>
              </a:ext>
            </a:extLst>
          </p:cNvPr>
          <p:cNvCxnSpPr/>
          <p:nvPr/>
        </p:nvCxnSpPr>
        <p:spPr>
          <a:xfrm>
            <a:off x="2450686" y="6324764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8907228-5303-4689-9E43-5EA23767E64A}"/>
              </a:ext>
            </a:extLst>
          </p:cNvPr>
          <p:cNvSpPr txBox="1"/>
          <p:nvPr/>
        </p:nvSpPr>
        <p:spPr>
          <a:xfrm>
            <a:off x="3040010" y="6063158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6EDA8D9-8B9A-4E0C-B93F-9C42B346EA1F}"/>
              </a:ext>
            </a:extLst>
          </p:cNvPr>
          <p:cNvCxnSpPr>
            <a:cxnSpLocks/>
          </p:cNvCxnSpPr>
          <p:nvPr/>
        </p:nvCxnSpPr>
        <p:spPr>
          <a:xfrm>
            <a:off x="8508344" y="1950637"/>
            <a:ext cx="0" cy="727197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68A5F67-E327-48EB-BC07-85D985B6AF06}"/>
              </a:ext>
            </a:extLst>
          </p:cNvPr>
          <p:cNvSpPr txBox="1"/>
          <p:nvPr/>
        </p:nvSpPr>
        <p:spPr>
          <a:xfrm>
            <a:off x="290468" y="115797"/>
            <a:ext cx="6403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Solution Alt 1: Create Response sent as first reply from H-SMF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42E8575-A641-4055-BA30-E58E35F3688A}"/>
              </a:ext>
            </a:extLst>
          </p:cNvPr>
          <p:cNvCxnSpPr/>
          <p:nvPr/>
        </p:nvCxnSpPr>
        <p:spPr>
          <a:xfrm>
            <a:off x="2417209" y="3352801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01A5F4D-79D7-49DE-9C97-CC6DC816162E}"/>
              </a:ext>
            </a:extLst>
          </p:cNvPr>
          <p:cNvSpPr txBox="1"/>
          <p:nvPr/>
        </p:nvSpPr>
        <p:spPr>
          <a:xfrm>
            <a:off x="3028707" y="310630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7. PDUSession_UpdateSMContext Request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D205038-C7C1-4DE4-AEE0-B2493F9F057A}"/>
              </a:ext>
            </a:extLst>
          </p:cNvPr>
          <p:cNvCxnSpPr/>
          <p:nvPr/>
        </p:nvCxnSpPr>
        <p:spPr>
          <a:xfrm>
            <a:off x="771787" y="1451841"/>
            <a:ext cx="1675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B60DEF8-33DB-4857-86CB-8E83A4469A12}"/>
              </a:ext>
            </a:extLst>
          </p:cNvPr>
          <p:cNvSpPr txBox="1"/>
          <p:nvPr/>
        </p:nvSpPr>
        <p:spPr>
          <a:xfrm>
            <a:off x="743453" y="111814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1. NAS (PDU Session Establishment Request)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EA94ADE-17FF-4B01-B86E-2AFCD302AC76}"/>
              </a:ext>
            </a:extLst>
          </p:cNvPr>
          <p:cNvCxnSpPr/>
          <p:nvPr/>
        </p:nvCxnSpPr>
        <p:spPr>
          <a:xfrm flipH="1">
            <a:off x="838899" y="2961312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FE6ED379-D9EB-4262-84EA-79F5419049F6}"/>
              </a:ext>
            </a:extLst>
          </p:cNvPr>
          <p:cNvSpPr txBox="1"/>
          <p:nvPr/>
        </p:nvSpPr>
        <p:spPr>
          <a:xfrm>
            <a:off x="743453" y="260522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6. NAS (Authentication)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55965E0-6FA3-4250-8F06-F0FA52A1FAD6}"/>
              </a:ext>
            </a:extLst>
          </p:cNvPr>
          <p:cNvCxnSpPr/>
          <p:nvPr/>
        </p:nvCxnSpPr>
        <p:spPr>
          <a:xfrm>
            <a:off x="821125" y="3249865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B83340D-28BE-4435-8102-8ACF2B7293FC}"/>
              </a:ext>
            </a:extLst>
          </p:cNvPr>
          <p:cNvSpPr txBox="1"/>
          <p:nvPr/>
        </p:nvSpPr>
        <p:spPr>
          <a:xfrm>
            <a:off x="786991" y="3000724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D16847-423E-47AC-822F-C18F3A192295}"/>
              </a:ext>
            </a:extLst>
          </p:cNvPr>
          <p:cNvSpPr txBox="1"/>
          <p:nvPr/>
        </p:nvSpPr>
        <p:spPr>
          <a:xfrm>
            <a:off x="755576" y="633071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14. NAS (PDU Session Establishment Accept)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D864107-6B88-4905-8869-6B536776C4F6}"/>
              </a:ext>
            </a:extLst>
          </p:cNvPr>
          <p:cNvCxnSpPr/>
          <p:nvPr/>
        </p:nvCxnSpPr>
        <p:spPr>
          <a:xfrm flipH="1">
            <a:off x="793860" y="6558495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563D4-071A-49EA-86DE-423F2F1FBEA6}"/>
              </a:ext>
            </a:extLst>
          </p:cNvPr>
          <p:cNvSpPr/>
          <p:nvPr/>
        </p:nvSpPr>
        <p:spPr>
          <a:xfrm>
            <a:off x="325595" y="69209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UE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CF866FA-FB6D-4D33-8680-4BE6C6C16975}"/>
              </a:ext>
            </a:extLst>
          </p:cNvPr>
          <p:cNvCxnSpPr>
            <a:cxnSpLocks/>
            <a:stCxn id="80" idx="2"/>
          </p:cNvCxnSpPr>
          <p:nvPr/>
        </p:nvCxnSpPr>
        <p:spPr>
          <a:xfrm>
            <a:off x="724072" y="107798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8D004961-2DE4-40CC-A7F7-1BF6379FE075}"/>
              </a:ext>
            </a:extLst>
          </p:cNvPr>
          <p:cNvCxnSpPr>
            <a:cxnSpLocks/>
          </p:cNvCxnSpPr>
          <p:nvPr/>
        </p:nvCxnSpPr>
        <p:spPr>
          <a:xfrm flipH="1">
            <a:off x="2464727" y="4403014"/>
            <a:ext cx="3828111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336CD0B4-B0FC-45BB-B52D-2BEE26D7B02D}"/>
              </a:ext>
            </a:extLst>
          </p:cNvPr>
          <p:cNvSpPr txBox="1"/>
          <p:nvPr/>
        </p:nvSpPr>
        <p:spPr>
          <a:xfrm>
            <a:off x="2664190" y="4116497"/>
            <a:ext cx="29293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PDUSession_UpdateSMContext Response</a:t>
            </a:r>
            <a:endParaRPr lang="sv-SE" sz="1100" dirty="0">
              <a:solidFill>
                <a:srgbClr val="00B0F0"/>
              </a:solidFill>
            </a:endParaRP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B629772-D64F-4B38-9F10-EAF414565B8F}"/>
              </a:ext>
            </a:extLst>
          </p:cNvPr>
          <p:cNvCxnSpPr>
            <a:cxnSpLocks/>
          </p:cNvCxnSpPr>
          <p:nvPr/>
        </p:nvCxnSpPr>
        <p:spPr>
          <a:xfrm flipH="1">
            <a:off x="6315326" y="5631860"/>
            <a:ext cx="2869034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97198CE-198D-4561-9B47-52EC6C0420E9}"/>
              </a:ext>
            </a:extLst>
          </p:cNvPr>
          <p:cNvSpPr txBox="1"/>
          <p:nvPr/>
        </p:nvSpPr>
        <p:spPr>
          <a:xfrm>
            <a:off x="6330496" y="5683889"/>
            <a:ext cx="28802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PDUSession_Update Response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083C9851-B97E-4985-B47D-0235F5AE4F08}"/>
              </a:ext>
            </a:extLst>
          </p:cNvPr>
          <p:cNvCxnSpPr/>
          <p:nvPr/>
        </p:nvCxnSpPr>
        <p:spPr>
          <a:xfrm>
            <a:off x="6300130" y="5936934"/>
            <a:ext cx="2885814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5304A5AE-900A-44AD-B84B-B288B1A7E58A}"/>
              </a:ext>
            </a:extLst>
          </p:cNvPr>
          <p:cNvSpPr txBox="1"/>
          <p:nvPr/>
        </p:nvSpPr>
        <p:spPr>
          <a:xfrm>
            <a:off x="6259366" y="5243688"/>
            <a:ext cx="4637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12. PDUSession_Update Request (N1, N2 container, mapped EPS bearer...)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DD0B1EB-4979-4682-9388-81833D004310}"/>
              </a:ext>
            </a:extLst>
          </p:cNvPr>
          <p:cNvSpPr txBox="1"/>
          <p:nvPr/>
        </p:nvSpPr>
        <p:spPr>
          <a:xfrm>
            <a:off x="8720832" y="4539510"/>
            <a:ext cx="1443501" cy="2616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sv-SE" sz="1100" dirty="0"/>
              <a:t>PCF interaction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B77F10F-C759-469C-AE6E-4975DAFBAC7C}"/>
              </a:ext>
            </a:extLst>
          </p:cNvPr>
          <p:cNvSpPr txBox="1"/>
          <p:nvPr/>
        </p:nvSpPr>
        <p:spPr>
          <a:xfrm>
            <a:off x="8798481" y="4933450"/>
            <a:ext cx="1305117" cy="2616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sv-SE" sz="1100" dirty="0"/>
              <a:t>UPF interaction</a:t>
            </a:r>
          </a:p>
        </p:txBody>
      </p:sp>
    </p:spTree>
    <p:extLst>
      <p:ext uri="{BB962C8B-B14F-4D97-AF65-F5344CB8AC3E}">
        <p14:creationId xmlns:p14="http://schemas.microsoft.com/office/powerpoint/2010/main" val="3820883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5B81A4EC-8D71-48AA-A483-DF6209B937D2}"/>
              </a:ext>
            </a:extLst>
          </p:cNvPr>
          <p:cNvSpPr/>
          <p:nvPr/>
        </p:nvSpPr>
        <p:spPr bwMode="auto">
          <a:xfrm>
            <a:off x="6096000" y="1716198"/>
            <a:ext cx="5131206" cy="1561067"/>
          </a:xfrm>
          <a:prstGeom prst="roundRect">
            <a:avLst/>
          </a:prstGeom>
          <a:solidFill>
            <a:schemeClr val="bg2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36B3C8-915E-47EE-8DD8-D6C43AC310FF}"/>
              </a:ext>
            </a:extLst>
          </p:cNvPr>
          <p:cNvSpPr/>
          <p:nvPr/>
        </p:nvSpPr>
        <p:spPr>
          <a:xfrm>
            <a:off x="2055302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AMF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085256-41E2-46C6-93ED-A5CEE4ED731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453779" y="101716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88EFF0B-3D9A-441C-ABF2-C51DD710DBDE}"/>
              </a:ext>
            </a:extLst>
          </p:cNvPr>
          <p:cNvSpPr/>
          <p:nvPr/>
        </p:nvSpPr>
        <p:spPr>
          <a:xfrm>
            <a:off x="5897459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V-SMF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A7857D-ABD7-4AB1-B9A9-28B204B7C462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295936" y="1017165"/>
            <a:ext cx="22000" cy="5744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3F52A6-091E-47BB-96F2-79ACB20C8D37}"/>
              </a:ext>
            </a:extLst>
          </p:cNvPr>
          <p:cNvSpPr/>
          <p:nvPr/>
        </p:nvSpPr>
        <p:spPr>
          <a:xfrm>
            <a:off x="878327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H-SMF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D8E9B2-9408-4D42-A945-5B75DCF744D2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9192232" y="1017165"/>
            <a:ext cx="23073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496F857-9C67-4A3A-8C8F-0E209C74F3CC}"/>
              </a:ext>
            </a:extLst>
          </p:cNvPr>
          <p:cNvSpPr/>
          <p:nvPr/>
        </p:nvSpPr>
        <p:spPr>
          <a:xfrm>
            <a:off x="1069596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AAA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EC9D2A-7685-408A-AFA5-DD593EBE8B8D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113361" y="1017165"/>
            <a:ext cx="1463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525DF0-5AF6-4559-A102-2113D7FAEE52}"/>
              </a:ext>
            </a:extLst>
          </p:cNvPr>
          <p:cNvCxnSpPr/>
          <p:nvPr/>
        </p:nvCxnSpPr>
        <p:spPr>
          <a:xfrm>
            <a:off x="2453779" y="1524911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8EA5017-BCFE-47DB-AAEC-481978E91276}"/>
              </a:ext>
            </a:extLst>
          </p:cNvPr>
          <p:cNvSpPr txBox="1"/>
          <p:nvPr/>
        </p:nvSpPr>
        <p:spPr>
          <a:xfrm>
            <a:off x="3108120" y="126330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2. PDUSession_CreateSMContext Request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CCFA65C-8E10-4081-9AFF-2C883CF7CAAC}"/>
              </a:ext>
            </a:extLst>
          </p:cNvPr>
          <p:cNvCxnSpPr/>
          <p:nvPr/>
        </p:nvCxnSpPr>
        <p:spPr>
          <a:xfrm flipH="1">
            <a:off x="2474752" y="1835303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0E0E5A-41FA-4B13-A4B0-A86D8C5E1A3D}"/>
              </a:ext>
            </a:extLst>
          </p:cNvPr>
          <p:cNvSpPr txBox="1"/>
          <p:nvPr/>
        </p:nvSpPr>
        <p:spPr>
          <a:xfrm>
            <a:off x="3108120" y="157369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Response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30FF14-E3E1-431D-AFD9-87BE51A05FF1}"/>
              </a:ext>
            </a:extLst>
          </p:cNvPr>
          <p:cNvCxnSpPr/>
          <p:nvPr/>
        </p:nvCxnSpPr>
        <p:spPr>
          <a:xfrm>
            <a:off x="6306406" y="1966883"/>
            <a:ext cx="2906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5AEEBDD-4A46-4E1A-8E6B-B56239D7E728}"/>
              </a:ext>
            </a:extLst>
          </p:cNvPr>
          <p:cNvSpPr txBox="1"/>
          <p:nvPr/>
        </p:nvSpPr>
        <p:spPr>
          <a:xfrm>
            <a:off x="6391078" y="1708694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3. PDUSession_Create Request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8CF3430-55AC-4208-AC55-108F0BCEF613}"/>
              </a:ext>
            </a:extLst>
          </p:cNvPr>
          <p:cNvCxnSpPr/>
          <p:nvPr/>
        </p:nvCxnSpPr>
        <p:spPr>
          <a:xfrm>
            <a:off x="9213194" y="2330254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5EC839F-0A23-4703-997C-3821EE083462}"/>
              </a:ext>
            </a:extLst>
          </p:cNvPr>
          <p:cNvSpPr txBox="1"/>
          <p:nvPr/>
        </p:nvSpPr>
        <p:spPr>
          <a:xfrm>
            <a:off x="9322266" y="2068644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4. AAA Request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269941-CFB7-4F69-8AFE-B7BEF09BD3C8}"/>
              </a:ext>
            </a:extLst>
          </p:cNvPr>
          <p:cNvCxnSpPr/>
          <p:nvPr/>
        </p:nvCxnSpPr>
        <p:spPr>
          <a:xfrm flipH="1">
            <a:off x="9200611" y="2598894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21CEA1-1698-484B-BEA9-431A7E107AA7}"/>
              </a:ext>
            </a:extLst>
          </p:cNvPr>
          <p:cNvSpPr txBox="1"/>
          <p:nvPr/>
        </p:nvSpPr>
        <p:spPr>
          <a:xfrm>
            <a:off x="9269829" y="2348593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C849E5D-B6B3-4D5B-A438-5889C08E4BEE}"/>
              </a:ext>
            </a:extLst>
          </p:cNvPr>
          <p:cNvCxnSpPr/>
          <p:nvPr/>
        </p:nvCxnSpPr>
        <p:spPr>
          <a:xfrm flipH="1">
            <a:off x="6295910" y="2662742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4E34BE-D4F4-4540-B6F4-2F42105A3AD8}"/>
              </a:ext>
            </a:extLst>
          </p:cNvPr>
          <p:cNvSpPr txBox="1"/>
          <p:nvPr/>
        </p:nvSpPr>
        <p:spPr>
          <a:xfrm>
            <a:off x="6422794" y="239429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5 PDUSession_Update Request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4510B2-E655-4371-B0F9-11A30E4B00F2}"/>
              </a:ext>
            </a:extLst>
          </p:cNvPr>
          <p:cNvCxnSpPr/>
          <p:nvPr/>
        </p:nvCxnSpPr>
        <p:spPr>
          <a:xfrm flipH="1">
            <a:off x="2474752" y="3011108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776D2D-88F2-4821-863F-A7D49331981B}"/>
              </a:ext>
            </a:extLst>
          </p:cNvPr>
          <p:cNvSpPr txBox="1"/>
          <p:nvPr/>
        </p:nvSpPr>
        <p:spPr>
          <a:xfrm>
            <a:off x="3043103" y="270071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6 N1N2Transfer Request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9815FAF-72C0-431D-9DF0-118259C0FE62}"/>
              </a:ext>
            </a:extLst>
          </p:cNvPr>
          <p:cNvCxnSpPr/>
          <p:nvPr/>
        </p:nvCxnSpPr>
        <p:spPr>
          <a:xfrm>
            <a:off x="2495725" y="3321498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85E648F-61C5-4A72-9FFE-AAB210850681}"/>
              </a:ext>
            </a:extLst>
          </p:cNvPr>
          <p:cNvSpPr txBox="1"/>
          <p:nvPr/>
        </p:nvSpPr>
        <p:spPr>
          <a:xfrm>
            <a:off x="3085049" y="305989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1DCDA6D-0406-4351-A54C-3BD348FFAAB8}"/>
              </a:ext>
            </a:extLst>
          </p:cNvPr>
          <p:cNvCxnSpPr/>
          <p:nvPr/>
        </p:nvCxnSpPr>
        <p:spPr>
          <a:xfrm>
            <a:off x="6305375" y="3985926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A77E0DF-9017-42D4-B7BC-141D9318591E}"/>
              </a:ext>
            </a:extLst>
          </p:cNvPr>
          <p:cNvSpPr txBox="1"/>
          <p:nvPr/>
        </p:nvSpPr>
        <p:spPr>
          <a:xfrm>
            <a:off x="6443793" y="3632264"/>
            <a:ext cx="20435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9. PDUSession_Update Request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2158F6-FD9E-41F2-BDE1-082DE0278761}"/>
              </a:ext>
            </a:extLst>
          </p:cNvPr>
          <p:cNvCxnSpPr/>
          <p:nvPr/>
        </p:nvCxnSpPr>
        <p:spPr>
          <a:xfrm>
            <a:off x="9213194" y="4034439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9E852B9-23EF-46A5-AA2B-011B577CE404}"/>
              </a:ext>
            </a:extLst>
          </p:cNvPr>
          <p:cNvSpPr txBox="1"/>
          <p:nvPr/>
        </p:nvSpPr>
        <p:spPr>
          <a:xfrm>
            <a:off x="9320156" y="3772829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10. AAA Request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10EFD19-1A80-4D5A-B790-CDA7B0529D6B}"/>
              </a:ext>
            </a:extLst>
          </p:cNvPr>
          <p:cNvCxnSpPr/>
          <p:nvPr/>
        </p:nvCxnSpPr>
        <p:spPr>
          <a:xfrm flipH="1">
            <a:off x="9213193" y="4247537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87406B-82DD-4A27-9782-247F01CC7E43}"/>
              </a:ext>
            </a:extLst>
          </p:cNvPr>
          <p:cNvSpPr txBox="1"/>
          <p:nvPr/>
        </p:nvSpPr>
        <p:spPr>
          <a:xfrm>
            <a:off x="9318046" y="3985926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897EA97-8509-43E4-896D-CD3B7766250A}"/>
              </a:ext>
            </a:extLst>
          </p:cNvPr>
          <p:cNvCxnSpPr/>
          <p:nvPr/>
        </p:nvCxnSpPr>
        <p:spPr>
          <a:xfrm flipH="1">
            <a:off x="6305375" y="4385181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5AA1409-7BC9-4418-91DA-823BF3802C76}"/>
              </a:ext>
            </a:extLst>
          </p:cNvPr>
          <p:cNvSpPr txBox="1"/>
          <p:nvPr/>
        </p:nvSpPr>
        <p:spPr>
          <a:xfrm>
            <a:off x="6432259" y="411673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F61A8BC-B178-42B2-A921-B5C6970B53EE}"/>
              </a:ext>
            </a:extLst>
          </p:cNvPr>
          <p:cNvCxnSpPr/>
          <p:nvPr/>
        </p:nvCxnSpPr>
        <p:spPr>
          <a:xfrm flipH="1">
            <a:off x="2474752" y="6031171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BAF8B5B-6CDD-487E-940C-4108616C2ED8}"/>
              </a:ext>
            </a:extLst>
          </p:cNvPr>
          <p:cNvSpPr txBox="1"/>
          <p:nvPr/>
        </p:nvSpPr>
        <p:spPr>
          <a:xfrm>
            <a:off x="3043103" y="5720778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14. N1N2Transfer Request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9DC1C12-E251-4AEB-8B46-EBC620A4E8B6}"/>
              </a:ext>
            </a:extLst>
          </p:cNvPr>
          <p:cNvCxnSpPr/>
          <p:nvPr/>
        </p:nvCxnSpPr>
        <p:spPr>
          <a:xfrm>
            <a:off x="2495725" y="6341561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8907228-5303-4689-9E43-5EA23767E64A}"/>
              </a:ext>
            </a:extLst>
          </p:cNvPr>
          <p:cNvSpPr txBox="1"/>
          <p:nvPr/>
        </p:nvSpPr>
        <p:spPr>
          <a:xfrm>
            <a:off x="3085049" y="607995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68A5F67-E327-48EB-BC07-85D985B6AF06}"/>
              </a:ext>
            </a:extLst>
          </p:cNvPr>
          <p:cNvSpPr txBox="1"/>
          <p:nvPr/>
        </p:nvSpPr>
        <p:spPr>
          <a:xfrm>
            <a:off x="290468" y="115797"/>
            <a:ext cx="1005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Solution Alt 2: </a:t>
            </a:r>
            <a:r>
              <a:rPr lang="sv-SE" dirty="0">
                <a:solidFill>
                  <a:srgbClr val="00B0F0"/>
                </a:solidFill>
              </a:rPr>
              <a:t>Immediate</a:t>
            </a:r>
            <a:r>
              <a:rPr lang="sv-SE" dirty="0"/>
              <a:t> reply from H-SMF (only difference from Alt 1 is </a:t>
            </a:r>
            <a:r>
              <a:rPr lang="sv-SE" dirty="0">
                <a:highlight>
                  <a:srgbClr val="C0C0C0"/>
                </a:highlight>
              </a:rPr>
              <a:t>gray</a:t>
            </a:r>
            <a:r>
              <a:rPr lang="sv-SE" dirty="0"/>
              <a:t> marked)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42E8575-A641-4055-BA30-E58E35F3688A}"/>
              </a:ext>
            </a:extLst>
          </p:cNvPr>
          <p:cNvCxnSpPr/>
          <p:nvPr/>
        </p:nvCxnSpPr>
        <p:spPr>
          <a:xfrm>
            <a:off x="2447487" y="3814898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01A5F4D-79D7-49DE-9C97-CC6DC816162E}"/>
              </a:ext>
            </a:extLst>
          </p:cNvPr>
          <p:cNvSpPr txBox="1"/>
          <p:nvPr/>
        </p:nvSpPr>
        <p:spPr>
          <a:xfrm>
            <a:off x="2845964" y="3553288"/>
            <a:ext cx="29613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8. PDUSession_UpdateSMContext Request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A280E93-35E6-4F46-BD08-3E3F6F3CBD8B}"/>
              </a:ext>
            </a:extLst>
          </p:cNvPr>
          <p:cNvCxnSpPr/>
          <p:nvPr/>
        </p:nvCxnSpPr>
        <p:spPr>
          <a:xfrm>
            <a:off x="6314797" y="3059892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6F4177D-96B4-4166-8759-01DA6944438C}"/>
              </a:ext>
            </a:extLst>
          </p:cNvPr>
          <p:cNvSpPr txBox="1"/>
          <p:nvPr/>
        </p:nvSpPr>
        <p:spPr>
          <a:xfrm>
            <a:off x="6447964" y="2676100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D205038-C7C1-4DE4-AEE0-B2493F9F057A}"/>
              </a:ext>
            </a:extLst>
          </p:cNvPr>
          <p:cNvCxnSpPr/>
          <p:nvPr/>
        </p:nvCxnSpPr>
        <p:spPr>
          <a:xfrm>
            <a:off x="771787" y="1451841"/>
            <a:ext cx="1675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B60DEF8-33DB-4857-86CB-8E83A4469A12}"/>
              </a:ext>
            </a:extLst>
          </p:cNvPr>
          <p:cNvSpPr txBox="1"/>
          <p:nvPr/>
        </p:nvSpPr>
        <p:spPr>
          <a:xfrm>
            <a:off x="743453" y="111814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1. NAS (PDU Session Establishment Request)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EA94ADE-17FF-4B01-B86E-2AFCD302AC76}"/>
              </a:ext>
            </a:extLst>
          </p:cNvPr>
          <p:cNvCxnSpPr/>
          <p:nvPr/>
        </p:nvCxnSpPr>
        <p:spPr>
          <a:xfrm flipH="1">
            <a:off x="838899" y="3190697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FE6ED379-D9EB-4262-84EA-79F5419049F6}"/>
              </a:ext>
            </a:extLst>
          </p:cNvPr>
          <p:cNvSpPr txBox="1"/>
          <p:nvPr/>
        </p:nvSpPr>
        <p:spPr>
          <a:xfrm>
            <a:off x="743453" y="2834607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7 NAS (Authentication)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55965E0-6FA3-4250-8F06-F0FA52A1FAD6}"/>
              </a:ext>
            </a:extLst>
          </p:cNvPr>
          <p:cNvCxnSpPr/>
          <p:nvPr/>
        </p:nvCxnSpPr>
        <p:spPr>
          <a:xfrm>
            <a:off x="838899" y="3684093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B83340D-28BE-4435-8102-8ACF2B7293FC}"/>
              </a:ext>
            </a:extLst>
          </p:cNvPr>
          <p:cNvSpPr txBox="1"/>
          <p:nvPr/>
        </p:nvSpPr>
        <p:spPr>
          <a:xfrm>
            <a:off x="782797" y="337160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 NAS (Authentication)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909D24E-A80F-4C93-AC8A-2730D1C70817}"/>
              </a:ext>
            </a:extLst>
          </p:cNvPr>
          <p:cNvCxnSpPr/>
          <p:nvPr/>
        </p:nvCxnSpPr>
        <p:spPr>
          <a:xfrm flipH="1">
            <a:off x="6294858" y="2237510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E6320AD-C46E-4FFF-B31E-C5ADB22980E1}"/>
              </a:ext>
            </a:extLst>
          </p:cNvPr>
          <p:cNvSpPr txBox="1"/>
          <p:nvPr/>
        </p:nvSpPr>
        <p:spPr>
          <a:xfrm>
            <a:off x="6378334" y="1986718"/>
            <a:ext cx="26083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Response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D16847-423E-47AC-822F-C18F3A192295}"/>
              </a:ext>
            </a:extLst>
          </p:cNvPr>
          <p:cNvSpPr txBox="1"/>
          <p:nvPr/>
        </p:nvSpPr>
        <p:spPr>
          <a:xfrm>
            <a:off x="800615" y="629756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15. NAS (PDU Session Establishment Accept)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D864107-6B88-4905-8869-6B536776C4F6}"/>
              </a:ext>
            </a:extLst>
          </p:cNvPr>
          <p:cNvCxnSpPr/>
          <p:nvPr/>
        </p:nvCxnSpPr>
        <p:spPr>
          <a:xfrm flipH="1">
            <a:off x="838899" y="6525348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563D4-071A-49EA-86DE-423F2F1FBEA6}"/>
              </a:ext>
            </a:extLst>
          </p:cNvPr>
          <p:cNvSpPr/>
          <p:nvPr/>
        </p:nvSpPr>
        <p:spPr>
          <a:xfrm>
            <a:off x="325595" y="69209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UE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CF866FA-FB6D-4D33-8680-4BE6C6C16975}"/>
              </a:ext>
            </a:extLst>
          </p:cNvPr>
          <p:cNvCxnSpPr>
            <a:cxnSpLocks/>
            <a:stCxn id="80" idx="2"/>
          </p:cNvCxnSpPr>
          <p:nvPr/>
        </p:nvCxnSpPr>
        <p:spPr>
          <a:xfrm>
            <a:off x="724072" y="107798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756D23C2-B252-4096-B011-45F1BA63AA65}"/>
              </a:ext>
            </a:extLst>
          </p:cNvPr>
          <p:cNvSpPr txBox="1"/>
          <p:nvPr/>
        </p:nvSpPr>
        <p:spPr>
          <a:xfrm>
            <a:off x="8546905" y="5165761"/>
            <a:ext cx="1423454" cy="2616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sv-SE" sz="1100" dirty="0"/>
              <a:t>UPF interaction</a:t>
            </a: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C1AB6D8F-9C89-478B-B2AA-05E43D4A666B}"/>
              </a:ext>
            </a:extLst>
          </p:cNvPr>
          <p:cNvCxnSpPr/>
          <p:nvPr/>
        </p:nvCxnSpPr>
        <p:spPr>
          <a:xfrm flipH="1">
            <a:off x="2457947" y="4507015"/>
            <a:ext cx="3821184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34574DEA-6611-4A1B-B74F-1FDCCCF72097}"/>
              </a:ext>
            </a:extLst>
          </p:cNvPr>
          <p:cNvSpPr txBox="1"/>
          <p:nvPr/>
        </p:nvSpPr>
        <p:spPr>
          <a:xfrm>
            <a:off x="2845964" y="424194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PDUSession_UpdateSMContext Response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29ECF2C-FFF0-44CC-BDC8-C14F63872427}"/>
              </a:ext>
            </a:extLst>
          </p:cNvPr>
          <p:cNvSpPr txBox="1"/>
          <p:nvPr/>
        </p:nvSpPr>
        <p:spPr>
          <a:xfrm>
            <a:off x="8337064" y="4707197"/>
            <a:ext cx="1961963" cy="2616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sv-SE" sz="1100" dirty="0"/>
              <a:t>PCF interaction – final ARP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C2A4A73-365C-4E2D-8C91-FF8463C270F4}"/>
              </a:ext>
            </a:extLst>
          </p:cNvPr>
          <p:cNvCxnSpPr/>
          <p:nvPr/>
        </p:nvCxnSpPr>
        <p:spPr>
          <a:xfrm>
            <a:off x="6317936" y="6525348"/>
            <a:ext cx="2885814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A9D3BC71-C8D2-4EB9-8E62-8DF4E88D9C23}"/>
              </a:ext>
            </a:extLst>
          </p:cNvPr>
          <p:cNvSpPr txBox="1"/>
          <p:nvPr/>
        </p:nvSpPr>
        <p:spPr>
          <a:xfrm>
            <a:off x="6365393" y="6263738"/>
            <a:ext cx="2799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PDUSession_Update Response </a:t>
            </a:r>
          </a:p>
        </p:txBody>
      </p: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3C493AF-7EBC-408D-93FA-8A83F5E42ECD}"/>
              </a:ext>
            </a:extLst>
          </p:cNvPr>
          <p:cNvCxnSpPr/>
          <p:nvPr/>
        </p:nvCxnSpPr>
        <p:spPr>
          <a:xfrm flipH="1">
            <a:off x="6286217" y="5845996"/>
            <a:ext cx="2885814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6AD2A1F7-07A1-4390-AEA3-33A6A50E7953}"/>
              </a:ext>
            </a:extLst>
          </p:cNvPr>
          <p:cNvSpPr txBox="1"/>
          <p:nvPr/>
        </p:nvSpPr>
        <p:spPr>
          <a:xfrm>
            <a:off x="6400543" y="5468210"/>
            <a:ext cx="23596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13. PDUSession_Update Request (N1, N2, mapped EPS bearer contexts)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52D367-4405-4F8E-8677-CAFB99D89E4F}"/>
              </a:ext>
            </a:extLst>
          </p:cNvPr>
          <p:cNvSpPr txBox="1"/>
          <p:nvPr/>
        </p:nvSpPr>
        <p:spPr>
          <a:xfrm>
            <a:off x="-1170493" y="4760242"/>
            <a:ext cx="33776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95" name="Speech Bubble: Rectangle with Corners Rounded 94">
            <a:extLst>
              <a:ext uri="{FF2B5EF4-FFF2-40B4-BE49-F238E27FC236}">
                <a16:creationId xmlns:a16="http://schemas.microsoft.com/office/drawing/2014/main" id="{7170F20D-6796-4467-B442-D80074A2872D}"/>
              </a:ext>
            </a:extLst>
          </p:cNvPr>
          <p:cNvSpPr/>
          <p:nvPr/>
        </p:nvSpPr>
        <p:spPr bwMode="auto">
          <a:xfrm>
            <a:off x="7084720" y="1198755"/>
            <a:ext cx="1379521" cy="268509"/>
          </a:xfrm>
          <a:prstGeom prst="wedgeRoundRectCallout">
            <a:avLst>
              <a:gd name="adj1" fmla="val 46194"/>
              <a:gd name="adj2" fmla="val 135601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85000"/>
              </a:lnSpc>
              <a:spcAft>
                <a:spcPct val="0"/>
              </a:spcAft>
              <a:buClrTx/>
              <a:buSzTx/>
              <a:tabLst/>
            </a:pPr>
            <a:r>
              <a:rPr kumimoji="0" lang="en-US" sz="10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</a:rPr>
              <a:t>Difference from Alt 1</a:t>
            </a:r>
          </a:p>
        </p:txBody>
      </p:sp>
    </p:spTree>
    <p:extLst>
      <p:ext uri="{BB962C8B-B14F-4D97-AF65-F5344CB8AC3E}">
        <p14:creationId xmlns:p14="http://schemas.microsoft.com/office/powerpoint/2010/main" val="2807335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36B3C8-915E-47EE-8DD8-D6C43AC310FF}"/>
              </a:ext>
            </a:extLst>
          </p:cNvPr>
          <p:cNvSpPr/>
          <p:nvPr/>
        </p:nvSpPr>
        <p:spPr>
          <a:xfrm>
            <a:off x="2055302" y="805447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AMF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085256-41E2-46C6-93ED-A5CEE4ED731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453779" y="1191341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88EFF0B-3D9A-441C-ABF2-C51DD710DBDE}"/>
              </a:ext>
            </a:extLst>
          </p:cNvPr>
          <p:cNvSpPr/>
          <p:nvPr/>
        </p:nvSpPr>
        <p:spPr>
          <a:xfrm>
            <a:off x="5897459" y="805447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V-SMF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A7857D-ABD7-4AB1-B9A9-28B204B7C462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295936" y="1191341"/>
            <a:ext cx="22000" cy="5744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3F52A6-091E-47BB-96F2-79ACB20C8D37}"/>
              </a:ext>
            </a:extLst>
          </p:cNvPr>
          <p:cNvSpPr/>
          <p:nvPr/>
        </p:nvSpPr>
        <p:spPr>
          <a:xfrm>
            <a:off x="8783271" y="805447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H-SMF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D8E9B2-9408-4D42-A945-5B75DCF744D2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9192232" y="1191341"/>
            <a:ext cx="23073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496F857-9C67-4A3A-8C8F-0E209C74F3CC}"/>
              </a:ext>
            </a:extLst>
          </p:cNvPr>
          <p:cNvSpPr/>
          <p:nvPr/>
        </p:nvSpPr>
        <p:spPr>
          <a:xfrm>
            <a:off x="10695961" y="805447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AAA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EC9D2A-7685-408A-AFA5-DD593EBE8B8D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113361" y="1191341"/>
            <a:ext cx="1463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525DF0-5AF6-4559-A102-2113D7FAEE52}"/>
              </a:ext>
            </a:extLst>
          </p:cNvPr>
          <p:cNvCxnSpPr/>
          <p:nvPr/>
        </p:nvCxnSpPr>
        <p:spPr>
          <a:xfrm>
            <a:off x="2453779" y="1887627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8EA5017-BCFE-47DB-AAEC-481978E91276}"/>
              </a:ext>
            </a:extLst>
          </p:cNvPr>
          <p:cNvSpPr txBox="1"/>
          <p:nvPr/>
        </p:nvSpPr>
        <p:spPr>
          <a:xfrm>
            <a:off x="2570173" y="1611848"/>
            <a:ext cx="50627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Request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CCFA65C-8E10-4081-9AFF-2C883CF7CAAC}"/>
              </a:ext>
            </a:extLst>
          </p:cNvPr>
          <p:cNvCxnSpPr/>
          <p:nvPr/>
        </p:nvCxnSpPr>
        <p:spPr>
          <a:xfrm flipH="1">
            <a:off x="2474752" y="2198019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0E0E5A-41FA-4B13-A4B0-A86D8C5E1A3D}"/>
              </a:ext>
            </a:extLst>
          </p:cNvPr>
          <p:cNvSpPr txBox="1"/>
          <p:nvPr/>
        </p:nvSpPr>
        <p:spPr>
          <a:xfrm>
            <a:off x="3108120" y="1936408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Response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30FF14-E3E1-431D-AFD9-87BE51A05FF1}"/>
              </a:ext>
            </a:extLst>
          </p:cNvPr>
          <p:cNvCxnSpPr/>
          <p:nvPr/>
        </p:nvCxnSpPr>
        <p:spPr>
          <a:xfrm>
            <a:off x="6295936" y="2466467"/>
            <a:ext cx="2906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5AEEBDD-4A46-4E1A-8E6B-B56239D7E728}"/>
              </a:ext>
            </a:extLst>
          </p:cNvPr>
          <p:cNvSpPr txBox="1"/>
          <p:nvPr/>
        </p:nvSpPr>
        <p:spPr>
          <a:xfrm>
            <a:off x="6379826" y="2086890"/>
            <a:ext cx="27054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Request </a:t>
            </a:r>
            <a:r>
              <a:rPr lang="sv-SE" sz="1100" dirty="0">
                <a:solidFill>
                  <a:srgbClr val="00B0F0"/>
                </a:solidFill>
              </a:rPr>
              <a:t>(vsmfPduSessionUri) </a:t>
            </a:r>
            <a:endParaRPr lang="sv-SE" sz="11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8CF3430-55AC-4208-AC55-108F0BCEF613}"/>
              </a:ext>
            </a:extLst>
          </p:cNvPr>
          <p:cNvCxnSpPr/>
          <p:nvPr/>
        </p:nvCxnSpPr>
        <p:spPr>
          <a:xfrm>
            <a:off x="9215304" y="2692970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5EC839F-0A23-4703-997C-3821EE083462}"/>
              </a:ext>
            </a:extLst>
          </p:cNvPr>
          <p:cNvSpPr txBox="1"/>
          <p:nvPr/>
        </p:nvSpPr>
        <p:spPr>
          <a:xfrm>
            <a:off x="9322266" y="2431360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Request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269941-CFB7-4F69-8AFE-B7BEF09BD3C8}"/>
              </a:ext>
            </a:extLst>
          </p:cNvPr>
          <p:cNvCxnSpPr/>
          <p:nvPr/>
        </p:nvCxnSpPr>
        <p:spPr>
          <a:xfrm flipH="1">
            <a:off x="9215303" y="3104030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21CEA1-1698-484B-BEA9-431A7E107AA7}"/>
              </a:ext>
            </a:extLst>
          </p:cNvPr>
          <p:cNvSpPr txBox="1"/>
          <p:nvPr/>
        </p:nvSpPr>
        <p:spPr>
          <a:xfrm>
            <a:off x="9320156" y="2842419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C849E5D-B6B3-4D5B-A438-5889C08E4BEE}"/>
              </a:ext>
            </a:extLst>
          </p:cNvPr>
          <p:cNvCxnSpPr/>
          <p:nvPr/>
        </p:nvCxnSpPr>
        <p:spPr>
          <a:xfrm flipH="1">
            <a:off x="6316909" y="3260002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4E34BE-D4F4-4540-B6F4-2F42105A3AD8}"/>
              </a:ext>
            </a:extLst>
          </p:cNvPr>
          <p:cNvSpPr txBox="1"/>
          <p:nvPr/>
        </p:nvSpPr>
        <p:spPr>
          <a:xfrm>
            <a:off x="6402359" y="2878154"/>
            <a:ext cx="30790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Request</a:t>
            </a:r>
            <a:endParaRPr lang="sv-SE" sz="1100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4510B2-E655-4371-B0F9-11A30E4B00F2}"/>
              </a:ext>
            </a:extLst>
          </p:cNvPr>
          <p:cNvCxnSpPr/>
          <p:nvPr/>
        </p:nvCxnSpPr>
        <p:spPr>
          <a:xfrm flipH="1">
            <a:off x="2474752" y="3628342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776D2D-88F2-4821-863F-A7D49331981B}"/>
              </a:ext>
            </a:extLst>
          </p:cNvPr>
          <p:cNvSpPr txBox="1"/>
          <p:nvPr/>
        </p:nvSpPr>
        <p:spPr>
          <a:xfrm>
            <a:off x="3043103" y="3317949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Request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9815FAF-72C0-431D-9DF0-118259C0FE62}"/>
              </a:ext>
            </a:extLst>
          </p:cNvPr>
          <p:cNvCxnSpPr/>
          <p:nvPr/>
        </p:nvCxnSpPr>
        <p:spPr>
          <a:xfrm>
            <a:off x="2495725" y="3938732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85E648F-61C5-4A72-9FFE-AAB210850681}"/>
              </a:ext>
            </a:extLst>
          </p:cNvPr>
          <p:cNvSpPr txBox="1"/>
          <p:nvPr/>
        </p:nvSpPr>
        <p:spPr>
          <a:xfrm>
            <a:off x="3085049" y="367712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1DCDA6D-0406-4351-A54C-3BD348FFAAB8}"/>
              </a:ext>
            </a:extLst>
          </p:cNvPr>
          <p:cNvCxnSpPr/>
          <p:nvPr/>
        </p:nvCxnSpPr>
        <p:spPr>
          <a:xfrm>
            <a:off x="6316909" y="4809964"/>
            <a:ext cx="2885814" cy="0"/>
          </a:xfrm>
          <a:prstGeom prst="straightConnector1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A77E0DF-9017-42D4-B7BC-141D9318591E}"/>
              </a:ext>
            </a:extLst>
          </p:cNvPr>
          <p:cNvSpPr txBox="1"/>
          <p:nvPr/>
        </p:nvSpPr>
        <p:spPr>
          <a:xfrm>
            <a:off x="6443793" y="452738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chemeClr val="bg2">
                    <a:lumMod val="90000"/>
                  </a:schemeClr>
                </a:solidFill>
              </a:rPr>
              <a:t>PDUSession_Update Request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2158F6-FD9E-41F2-BDE1-082DE0278761}"/>
              </a:ext>
            </a:extLst>
          </p:cNvPr>
          <p:cNvCxnSpPr/>
          <p:nvPr/>
        </p:nvCxnSpPr>
        <p:spPr>
          <a:xfrm>
            <a:off x="9213194" y="4937797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9E852B9-23EF-46A5-AA2B-011B577CE404}"/>
              </a:ext>
            </a:extLst>
          </p:cNvPr>
          <p:cNvSpPr txBox="1"/>
          <p:nvPr/>
        </p:nvSpPr>
        <p:spPr>
          <a:xfrm>
            <a:off x="9320156" y="4676187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Request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10EFD19-1A80-4D5A-B790-CDA7B0529D6B}"/>
              </a:ext>
            </a:extLst>
          </p:cNvPr>
          <p:cNvCxnSpPr/>
          <p:nvPr/>
        </p:nvCxnSpPr>
        <p:spPr>
          <a:xfrm flipH="1">
            <a:off x="9213193" y="5348857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87406B-82DD-4A27-9782-247F01CC7E43}"/>
              </a:ext>
            </a:extLst>
          </p:cNvPr>
          <p:cNvSpPr txBox="1"/>
          <p:nvPr/>
        </p:nvSpPr>
        <p:spPr>
          <a:xfrm>
            <a:off x="9318046" y="5087246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897EA97-8509-43E4-896D-CD3B7766250A}"/>
              </a:ext>
            </a:extLst>
          </p:cNvPr>
          <p:cNvCxnSpPr/>
          <p:nvPr/>
        </p:nvCxnSpPr>
        <p:spPr>
          <a:xfrm flipH="1">
            <a:off x="6305375" y="5627565"/>
            <a:ext cx="2885814" cy="0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5AA1409-7BC9-4418-91DA-823BF3802C76}"/>
              </a:ext>
            </a:extLst>
          </p:cNvPr>
          <p:cNvSpPr txBox="1"/>
          <p:nvPr/>
        </p:nvSpPr>
        <p:spPr>
          <a:xfrm>
            <a:off x="6432259" y="535911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chemeClr val="bg2">
                    <a:lumMod val="90000"/>
                  </a:schemeClr>
                </a:solidFill>
              </a:rPr>
              <a:t>PDUSession_Update Response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F61A8BC-B178-42B2-A921-B5C6970B53EE}"/>
              </a:ext>
            </a:extLst>
          </p:cNvPr>
          <p:cNvCxnSpPr/>
          <p:nvPr/>
        </p:nvCxnSpPr>
        <p:spPr>
          <a:xfrm flipH="1">
            <a:off x="2474752" y="6291846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BAF8B5B-6CDD-487E-940C-4108616C2ED8}"/>
              </a:ext>
            </a:extLst>
          </p:cNvPr>
          <p:cNvSpPr txBox="1"/>
          <p:nvPr/>
        </p:nvSpPr>
        <p:spPr>
          <a:xfrm>
            <a:off x="3043103" y="598145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Request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9DC1C12-E251-4AEB-8B46-EBC620A4E8B6}"/>
              </a:ext>
            </a:extLst>
          </p:cNvPr>
          <p:cNvCxnSpPr/>
          <p:nvPr/>
        </p:nvCxnSpPr>
        <p:spPr>
          <a:xfrm>
            <a:off x="2495725" y="6493376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8907228-5303-4689-9E43-5EA23767E64A}"/>
              </a:ext>
            </a:extLst>
          </p:cNvPr>
          <p:cNvSpPr txBox="1"/>
          <p:nvPr/>
        </p:nvSpPr>
        <p:spPr>
          <a:xfrm>
            <a:off x="3085049" y="6340630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6EDA8D9-8B9A-4E0C-B93F-9C42B346EA1F}"/>
              </a:ext>
            </a:extLst>
          </p:cNvPr>
          <p:cNvCxnSpPr>
            <a:cxnSpLocks/>
          </p:cNvCxnSpPr>
          <p:nvPr/>
        </p:nvCxnSpPr>
        <p:spPr>
          <a:xfrm>
            <a:off x="8449313" y="2446504"/>
            <a:ext cx="0" cy="3694805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68A5F67-E327-48EB-BC07-85D985B6AF06}"/>
              </a:ext>
            </a:extLst>
          </p:cNvPr>
          <p:cNvSpPr txBox="1"/>
          <p:nvPr/>
        </p:nvSpPr>
        <p:spPr>
          <a:xfrm>
            <a:off x="165168" y="82354"/>
            <a:ext cx="11879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Solution Alt 3: PDUSession_UpdateSMContext Request received in V-SMF resulting in </a:t>
            </a:r>
            <a:r>
              <a:rPr lang="sv-SE" dirty="0">
                <a:solidFill>
                  <a:schemeClr val="accent5"/>
                </a:solidFill>
              </a:rPr>
              <a:t>PDUSession_Update Response</a:t>
            </a:r>
          </a:p>
          <a:p>
            <a:r>
              <a:rPr lang="sv-SE" dirty="0"/>
              <a:t> </a:t>
            </a:r>
          </a:p>
          <a:p>
            <a:r>
              <a:rPr lang="sv-SE" dirty="0"/>
              <a:t> </a:t>
            </a:r>
            <a:endParaRPr lang="sv-SE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42E8575-A641-4055-BA30-E58E35F3688A}"/>
              </a:ext>
            </a:extLst>
          </p:cNvPr>
          <p:cNvCxnSpPr/>
          <p:nvPr/>
        </p:nvCxnSpPr>
        <p:spPr>
          <a:xfrm>
            <a:off x="2447487" y="4432132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01A5F4D-79D7-49DE-9C97-CC6DC816162E}"/>
              </a:ext>
            </a:extLst>
          </p:cNvPr>
          <p:cNvSpPr txBox="1"/>
          <p:nvPr/>
        </p:nvSpPr>
        <p:spPr>
          <a:xfrm>
            <a:off x="3101828" y="417052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PDUSession_UpdateSMContext Request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A280E93-35E6-4F46-BD08-3E3F6F3CBD8B}"/>
              </a:ext>
            </a:extLst>
          </p:cNvPr>
          <p:cNvCxnSpPr/>
          <p:nvPr/>
        </p:nvCxnSpPr>
        <p:spPr>
          <a:xfrm>
            <a:off x="6331558" y="4025771"/>
            <a:ext cx="2885814" cy="0"/>
          </a:xfrm>
          <a:prstGeom prst="straightConnector1">
            <a:avLst/>
          </a:prstGeom>
          <a:ln>
            <a:solidFill>
              <a:schemeClr val="tx2">
                <a:lumMod val="25000"/>
                <a:lumOff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6F4177D-96B4-4166-8759-01DA6944438C}"/>
              </a:ext>
            </a:extLst>
          </p:cNvPr>
          <p:cNvSpPr txBox="1"/>
          <p:nvPr/>
        </p:nvSpPr>
        <p:spPr>
          <a:xfrm>
            <a:off x="6402808" y="3741594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chemeClr val="bg2">
                    <a:lumMod val="90000"/>
                  </a:schemeClr>
                </a:solidFill>
              </a:rPr>
              <a:t>PDUSession_Update Response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D205038-C7C1-4DE4-AEE0-B2493F9F057A}"/>
              </a:ext>
            </a:extLst>
          </p:cNvPr>
          <p:cNvCxnSpPr/>
          <p:nvPr/>
        </p:nvCxnSpPr>
        <p:spPr>
          <a:xfrm>
            <a:off x="771787" y="1626017"/>
            <a:ext cx="1675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B60DEF8-33DB-4857-86CB-8E83A4469A12}"/>
              </a:ext>
            </a:extLst>
          </p:cNvPr>
          <p:cNvSpPr txBox="1"/>
          <p:nvPr/>
        </p:nvSpPr>
        <p:spPr>
          <a:xfrm>
            <a:off x="743453" y="129232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(PDU Session Establishment Request)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EA94ADE-17FF-4B01-B86E-2AFCD302AC76}"/>
              </a:ext>
            </a:extLst>
          </p:cNvPr>
          <p:cNvCxnSpPr/>
          <p:nvPr/>
        </p:nvCxnSpPr>
        <p:spPr>
          <a:xfrm flipH="1">
            <a:off x="838899" y="3807931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FE6ED379-D9EB-4262-84EA-79F5419049F6}"/>
              </a:ext>
            </a:extLst>
          </p:cNvPr>
          <p:cNvSpPr txBox="1"/>
          <p:nvPr/>
        </p:nvSpPr>
        <p:spPr>
          <a:xfrm>
            <a:off x="743453" y="345184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55965E0-6FA3-4250-8F06-F0FA52A1FAD6}"/>
              </a:ext>
            </a:extLst>
          </p:cNvPr>
          <p:cNvCxnSpPr/>
          <p:nvPr/>
        </p:nvCxnSpPr>
        <p:spPr>
          <a:xfrm>
            <a:off x="838899" y="4301327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B83340D-28BE-4435-8102-8ACF2B7293FC}"/>
              </a:ext>
            </a:extLst>
          </p:cNvPr>
          <p:cNvSpPr txBox="1"/>
          <p:nvPr/>
        </p:nvSpPr>
        <p:spPr>
          <a:xfrm>
            <a:off x="782797" y="3988839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909D24E-A80F-4C93-AC8A-2730D1C70817}"/>
              </a:ext>
            </a:extLst>
          </p:cNvPr>
          <p:cNvCxnSpPr/>
          <p:nvPr/>
        </p:nvCxnSpPr>
        <p:spPr>
          <a:xfrm flipH="1">
            <a:off x="6294858" y="6157669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E6320AD-C46E-4FFF-B31E-C5ADB22980E1}"/>
              </a:ext>
            </a:extLst>
          </p:cNvPr>
          <p:cNvSpPr txBox="1"/>
          <p:nvPr/>
        </p:nvSpPr>
        <p:spPr>
          <a:xfrm>
            <a:off x="6421742" y="5889219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Response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D16847-423E-47AC-822F-C18F3A192295}"/>
              </a:ext>
            </a:extLst>
          </p:cNvPr>
          <p:cNvSpPr txBox="1"/>
          <p:nvPr/>
        </p:nvSpPr>
        <p:spPr>
          <a:xfrm>
            <a:off x="800615" y="644938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(PDU Session Establishment Accept)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D864107-6B88-4905-8869-6B536776C4F6}"/>
              </a:ext>
            </a:extLst>
          </p:cNvPr>
          <p:cNvCxnSpPr/>
          <p:nvPr/>
        </p:nvCxnSpPr>
        <p:spPr>
          <a:xfrm flipH="1">
            <a:off x="838899" y="6677163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563D4-071A-49EA-86DE-423F2F1FBEA6}"/>
              </a:ext>
            </a:extLst>
          </p:cNvPr>
          <p:cNvSpPr/>
          <p:nvPr/>
        </p:nvSpPr>
        <p:spPr>
          <a:xfrm>
            <a:off x="325595" y="866267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UE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CF866FA-FB6D-4D33-8680-4BE6C6C16975}"/>
              </a:ext>
            </a:extLst>
          </p:cNvPr>
          <p:cNvCxnSpPr>
            <a:cxnSpLocks/>
            <a:stCxn id="80" idx="2"/>
          </p:cNvCxnSpPr>
          <p:nvPr/>
        </p:nvCxnSpPr>
        <p:spPr>
          <a:xfrm>
            <a:off x="724072" y="1252161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619C99F-6460-4FF8-A89E-F5A38CBB3E77}"/>
              </a:ext>
            </a:extLst>
          </p:cNvPr>
          <p:cNvCxnSpPr/>
          <p:nvPr/>
        </p:nvCxnSpPr>
        <p:spPr>
          <a:xfrm>
            <a:off x="6300130" y="4527382"/>
            <a:ext cx="2885814" cy="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D2955E7A-A654-4F21-BB54-0176A000146B}"/>
              </a:ext>
            </a:extLst>
          </p:cNvPr>
          <p:cNvSpPr txBox="1"/>
          <p:nvPr/>
        </p:nvSpPr>
        <p:spPr>
          <a:xfrm>
            <a:off x="6421741" y="422520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chemeClr val="accent5"/>
                </a:solidFill>
              </a:rPr>
              <a:t>PDUSession_Update Response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4A26086-7B13-466B-8483-24A98BFA1D59}"/>
              </a:ext>
            </a:extLst>
          </p:cNvPr>
          <p:cNvCxnSpPr/>
          <p:nvPr/>
        </p:nvCxnSpPr>
        <p:spPr>
          <a:xfrm flipH="1">
            <a:off x="2468460" y="4715005"/>
            <a:ext cx="3821184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8099A5DE-F1A7-4A2D-B757-308745559DD0}"/>
              </a:ext>
            </a:extLst>
          </p:cNvPr>
          <p:cNvSpPr txBox="1"/>
          <p:nvPr/>
        </p:nvSpPr>
        <p:spPr>
          <a:xfrm>
            <a:off x="2905736" y="443218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>
                <a:solidFill>
                  <a:srgbClr val="00B0F0"/>
                </a:solidFill>
              </a:rPr>
              <a:t>PDUSession_UpdateSMContext Response</a:t>
            </a:r>
          </a:p>
        </p:txBody>
      </p:sp>
      <p:sp>
        <p:nvSpPr>
          <p:cNvPr id="63" name="Speech Bubble: Rectangle with Corners Rounded 62">
            <a:extLst>
              <a:ext uri="{FF2B5EF4-FFF2-40B4-BE49-F238E27FC236}">
                <a16:creationId xmlns:a16="http://schemas.microsoft.com/office/drawing/2014/main" id="{11886722-2F93-4B12-8DB2-35E4BACD24FD}"/>
              </a:ext>
            </a:extLst>
          </p:cNvPr>
          <p:cNvSpPr/>
          <p:nvPr/>
        </p:nvSpPr>
        <p:spPr bwMode="auto">
          <a:xfrm>
            <a:off x="4532703" y="4972072"/>
            <a:ext cx="1706311" cy="420709"/>
          </a:xfrm>
          <a:prstGeom prst="wedgeRoundRectCallout">
            <a:avLst>
              <a:gd name="adj1" fmla="val 54206"/>
              <a:gd name="adj2" fmla="val -159193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85000"/>
              </a:lnSpc>
              <a:spcAft>
                <a:spcPct val="0"/>
              </a:spcAft>
              <a:buClrTx/>
              <a:buSzTx/>
              <a:tabLst/>
            </a:pPr>
            <a:r>
              <a:rPr lang="en-US" sz="1000" dirty="0">
                <a:solidFill>
                  <a:schemeClr val="accent5"/>
                </a:solidFill>
              </a:rPr>
              <a:t>How V-SMF know it has to wait for UpdateSMContext Update ?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accent5"/>
              </a:solidFill>
              <a:effectLst/>
            </a:endParaRPr>
          </a:p>
        </p:txBody>
      </p:sp>
      <p:sp>
        <p:nvSpPr>
          <p:cNvPr id="66" name="Speech Bubble: Rectangle with Corners Rounded 65">
            <a:extLst>
              <a:ext uri="{FF2B5EF4-FFF2-40B4-BE49-F238E27FC236}">
                <a16:creationId xmlns:a16="http://schemas.microsoft.com/office/drawing/2014/main" id="{320368F8-84CF-4BFB-9E06-37B6A2D534A5}"/>
              </a:ext>
            </a:extLst>
          </p:cNvPr>
          <p:cNvSpPr/>
          <p:nvPr/>
        </p:nvSpPr>
        <p:spPr bwMode="auto">
          <a:xfrm>
            <a:off x="9481430" y="3411662"/>
            <a:ext cx="1585530" cy="490083"/>
          </a:xfrm>
          <a:prstGeom prst="wedgeRoundRectCallout">
            <a:avLst>
              <a:gd name="adj1" fmla="val -68079"/>
              <a:gd name="adj2" fmla="val 61093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85000"/>
              </a:lnSpc>
              <a:spcAft>
                <a:spcPct val="0"/>
              </a:spcAft>
              <a:buClrTx/>
              <a:buSzTx/>
              <a:tabLst/>
            </a:pPr>
            <a:r>
              <a:rPr lang="en-US" sz="1000" dirty="0">
                <a:solidFill>
                  <a:schemeClr val="accent5"/>
                </a:solidFill>
              </a:rPr>
              <a:t>Should PDUSession_Update response be sent here?</a:t>
            </a:r>
          </a:p>
        </p:txBody>
      </p:sp>
    </p:spTree>
    <p:extLst>
      <p:ext uri="{BB962C8B-B14F-4D97-AF65-F5344CB8AC3E}">
        <p14:creationId xmlns:p14="http://schemas.microsoft.com/office/powerpoint/2010/main" val="2577418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36B3C8-915E-47EE-8DD8-D6C43AC310FF}"/>
              </a:ext>
            </a:extLst>
          </p:cNvPr>
          <p:cNvSpPr/>
          <p:nvPr/>
        </p:nvSpPr>
        <p:spPr>
          <a:xfrm>
            <a:off x="2055302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AMF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085256-41E2-46C6-93ED-A5CEE4ED731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453779" y="101716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88EFF0B-3D9A-441C-ABF2-C51DD710DBDE}"/>
              </a:ext>
            </a:extLst>
          </p:cNvPr>
          <p:cNvSpPr/>
          <p:nvPr/>
        </p:nvSpPr>
        <p:spPr>
          <a:xfrm>
            <a:off x="5897459" y="63127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V-SMF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EA7857D-ABD7-4AB1-B9A9-28B204B7C462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295936" y="1017165"/>
            <a:ext cx="22000" cy="5744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3F52A6-091E-47BB-96F2-79ACB20C8D37}"/>
              </a:ext>
            </a:extLst>
          </p:cNvPr>
          <p:cNvSpPr/>
          <p:nvPr/>
        </p:nvSpPr>
        <p:spPr>
          <a:xfrm>
            <a:off x="878327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H-SMF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D8E9B2-9408-4D42-A945-5B75DCF744D2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9192232" y="1017165"/>
            <a:ext cx="23073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5496F857-9C67-4A3A-8C8F-0E209C74F3CC}"/>
              </a:ext>
            </a:extLst>
          </p:cNvPr>
          <p:cNvSpPr/>
          <p:nvPr/>
        </p:nvSpPr>
        <p:spPr>
          <a:xfrm>
            <a:off x="10695961" y="631271"/>
            <a:ext cx="864067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AAA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EC9D2A-7685-408A-AFA5-DD593EBE8B8D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1113361" y="1017165"/>
            <a:ext cx="1463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4525DF0-5AF6-4559-A102-2113D7FAEE52}"/>
              </a:ext>
            </a:extLst>
          </p:cNvPr>
          <p:cNvCxnSpPr/>
          <p:nvPr/>
        </p:nvCxnSpPr>
        <p:spPr>
          <a:xfrm>
            <a:off x="2453779" y="1713451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8EA5017-BCFE-47DB-AAEC-481978E91276}"/>
              </a:ext>
            </a:extLst>
          </p:cNvPr>
          <p:cNvSpPr txBox="1"/>
          <p:nvPr/>
        </p:nvSpPr>
        <p:spPr>
          <a:xfrm>
            <a:off x="3108120" y="145184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Request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CCFA65C-8E10-4081-9AFF-2C883CF7CAAC}"/>
              </a:ext>
            </a:extLst>
          </p:cNvPr>
          <p:cNvCxnSpPr/>
          <p:nvPr/>
        </p:nvCxnSpPr>
        <p:spPr>
          <a:xfrm flipH="1">
            <a:off x="2474752" y="2023843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0E0E5A-41FA-4B13-A4B0-A86D8C5E1A3D}"/>
              </a:ext>
            </a:extLst>
          </p:cNvPr>
          <p:cNvSpPr txBox="1"/>
          <p:nvPr/>
        </p:nvSpPr>
        <p:spPr>
          <a:xfrm>
            <a:off x="3108120" y="1762232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PDUSession_CreateSMContext Response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430FF14-E3E1-431D-AFD9-87BE51A05FF1}"/>
              </a:ext>
            </a:extLst>
          </p:cNvPr>
          <p:cNvCxnSpPr/>
          <p:nvPr/>
        </p:nvCxnSpPr>
        <p:spPr>
          <a:xfrm>
            <a:off x="6295936" y="2292291"/>
            <a:ext cx="29067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5AEEBDD-4A46-4E1A-8E6B-B56239D7E728}"/>
              </a:ext>
            </a:extLst>
          </p:cNvPr>
          <p:cNvSpPr txBox="1"/>
          <p:nvPr/>
        </p:nvSpPr>
        <p:spPr>
          <a:xfrm>
            <a:off x="6378780" y="1904253"/>
            <a:ext cx="27054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Request (</a:t>
            </a:r>
            <a:r>
              <a:rPr lang="sv-SE" sz="1100" dirty="0">
                <a:solidFill>
                  <a:srgbClr val="00B0F0"/>
                </a:solidFill>
              </a:rPr>
              <a:t>vsmfPduSessionUri</a:t>
            </a:r>
            <a:r>
              <a:rPr lang="sv-SE" sz="1200" dirty="0"/>
              <a:t>)</a:t>
            </a:r>
            <a:endParaRPr lang="sv-SE" sz="11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8CF3430-55AC-4208-AC55-108F0BCEF613}"/>
              </a:ext>
            </a:extLst>
          </p:cNvPr>
          <p:cNvCxnSpPr/>
          <p:nvPr/>
        </p:nvCxnSpPr>
        <p:spPr>
          <a:xfrm>
            <a:off x="9215304" y="2518794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5EC839F-0A23-4703-997C-3821EE083462}"/>
              </a:ext>
            </a:extLst>
          </p:cNvPr>
          <p:cNvSpPr txBox="1"/>
          <p:nvPr/>
        </p:nvSpPr>
        <p:spPr>
          <a:xfrm>
            <a:off x="9322266" y="2257184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Request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269941-CFB7-4F69-8AFE-B7BEF09BD3C8}"/>
              </a:ext>
            </a:extLst>
          </p:cNvPr>
          <p:cNvCxnSpPr/>
          <p:nvPr/>
        </p:nvCxnSpPr>
        <p:spPr>
          <a:xfrm flipH="1">
            <a:off x="9215303" y="2929854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21CEA1-1698-484B-BEA9-431A7E107AA7}"/>
              </a:ext>
            </a:extLst>
          </p:cNvPr>
          <p:cNvSpPr txBox="1"/>
          <p:nvPr/>
        </p:nvSpPr>
        <p:spPr>
          <a:xfrm>
            <a:off x="9320156" y="2668243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C849E5D-B6B3-4D5B-A438-5889C08E4BEE}"/>
              </a:ext>
            </a:extLst>
          </p:cNvPr>
          <p:cNvCxnSpPr/>
          <p:nvPr/>
        </p:nvCxnSpPr>
        <p:spPr>
          <a:xfrm flipH="1">
            <a:off x="6316909" y="3085826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B4E34BE-D4F4-4540-B6F4-2F42105A3AD8}"/>
              </a:ext>
            </a:extLst>
          </p:cNvPr>
          <p:cNvSpPr txBox="1"/>
          <p:nvPr/>
        </p:nvSpPr>
        <p:spPr>
          <a:xfrm>
            <a:off x="6432259" y="2643496"/>
            <a:ext cx="27054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Request  </a:t>
            </a:r>
            <a:r>
              <a:rPr lang="sv-SE" sz="1100" dirty="0">
                <a:solidFill>
                  <a:schemeClr val="accent5"/>
                </a:solidFill>
              </a:rPr>
              <a:t>(hsmfPduSessionUri)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4510B2-E655-4371-B0F9-11A30E4B00F2}"/>
              </a:ext>
            </a:extLst>
          </p:cNvPr>
          <p:cNvCxnSpPr/>
          <p:nvPr/>
        </p:nvCxnSpPr>
        <p:spPr>
          <a:xfrm flipH="1">
            <a:off x="2474752" y="3454166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0776D2D-88F2-4821-863F-A7D49331981B}"/>
              </a:ext>
            </a:extLst>
          </p:cNvPr>
          <p:cNvSpPr txBox="1"/>
          <p:nvPr/>
        </p:nvSpPr>
        <p:spPr>
          <a:xfrm>
            <a:off x="3043103" y="314377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Request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9815FAF-72C0-431D-9DF0-118259C0FE62}"/>
              </a:ext>
            </a:extLst>
          </p:cNvPr>
          <p:cNvCxnSpPr/>
          <p:nvPr/>
        </p:nvCxnSpPr>
        <p:spPr>
          <a:xfrm>
            <a:off x="2495725" y="3764556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85E648F-61C5-4A72-9FFE-AAB210850681}"/>
              </a:ext>
            </a:extLst>
          </p:cNvPr>
          <p:cNvSpPr txBox="1"/>
          <p:nvPr/>
        </p:nvSpPr>
        <p:spPr>
          <a:xfrm>
            <a:off x="3085049" y="3502950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1DCDA6D-0406-4351-A54C-3BD348FFAAB8}"/>
              </a:ext>
            </a:extLst>
          </p:cNvPr>
          <p:cNvCxnSpPr/>
          <p:nvPr/>
        </p:nvCxnSpPr>
        <p:spPr>
          <a:xfrm>
            <a:off x="6316909" y="4540538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A77E0DF-9017-42D4-B7BC-141D9318591E}"/>
              </a:ext>
            </a:extLst>
          </p:cNvPr>
          <p:cNvSpPr txBox="1"/>
          <p:nvPr/>
        </p:nvSpPr>
        <p:spPr>
          <a:xfrm>
            <a:off x="6324228" y="4275508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Request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2158F6-FD9E-41F2-BDE1-082DE0278761}"/>
              </a:ext>
            </a:extLst>
          </p:cNvPr>
          <p:cNvCxnSpPr/>
          <p:nvPr/>
        </p:nvCxnSpPr>
        <p:spPr>
          <a:xfrm>
            <a:off x="9213194" y="4763621"/>
            <a:ext cx="1900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9E852B9-23EF-46A5-AA2B-011B577CE404}"/>
              </a:ext>
            </a:extLst>
          </p:cNvPr>
          <p:cNvSpPr txBox="1"/>
          <p:nvPr/>
        </p:nvSpPr>
        <p:spPr>
          <a:xfrm>
            <a:off x="9320156" y="4502011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Request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10EFD19-1A80-4D5A-B790-CDA7B0529D6B}"/>
              </a:ext>
            </a:extLst>
          </p:cNvPr>
          <p:cNvCxnSpPr/>
          <p:nvPr/>
        </p:nvCxnSpPr>
        <p:spPr>
          <a:xfrm flipH="1">
            <a:off x="9213193" y="5174681"/>
            <a:ext cx="19126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87406B-82DD-4A27-9782-247F01CC7E43}"/>
              </a:ext>
            </a:extLst>
          </p:cNvPr>
          <p:cNvSpPr txBox="1"/>
          <p:nvPr/>
        </p:nvSpPr>
        <p:spPr>
          <a:xfrm>
            <a:off x="9318046" y="4913070"/>
            <a:ext cx="15855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AAA Response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897EA97-8509-43E4-896D-CD3B7766250A}"/>
              </a:ext>
            </a:extLst>
          </p:cNvPr>
          <p:cNvCxnSpPr/>
          <p:nvPr/>
        </p:nvCxnSpPr>
        <p:spPr>
          <a:xfrm flipH="1">
            <a:off x="6305375" y="5453389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5AA1409-7BC9-4418-91DA-823BF3802C76}"/>
              </a:ext>
            </a:extLst>
          </p:cNvPr>
          <p:cNvSpPr txBox="1"/>
          <p:nvPr/>
        </p:nvSpPr>
        <p:spPr>
          <a:xfrm>
            <a:off x="6432259" y="5184939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F61A8BC-B178-42B2-A921-B5C6970B53EE}"/>
              </a:ext>
            </a:extLst>
          </p:cNvPr>
          <p:cNvCxnSpPr/>
          <p:nvPr/>
        </p:nvCxnSpPr>
        <p:spPr>
          <a:xfrm flipH="1">
            <a:off x="2474752" y="6117670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BAF8B5B-6CDD-487E-940C-4108616C2ED8}"/>
              </a:ext>
            </a:extLst>
          </p:cNvPr>
          <p:cNvSpPr txBox="1"/>
          <p:nvPr/>
        </p:nvSpPr>
        <p:spPr>
          <a:xfrm>
            <a:off x="3043103" y="5807277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Request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9DC1C12-E251-4AEB-8B46-EBC620A4E8B6}"/>
              </a:ext>
            </a:extLst>
          </p:cNvPr>
          <p:cNvCxnSpPr/>
          <p:nvPr/>
        </p:nvCxnSpPr>
        <p:spPr>
          <a:xfrm>
            <a:off x="2495725" y="6428060"/>
            <a:ext cx="3800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8907228-5303-4689-9E43-5EA23767E64A}"/>
              </a:ext>
            </a:extLst>
          </p:cNvPr>
          <p:cNvSpPr txBox="1"/>
          <p:nvPr/>
        </p:nvSpPr>
        <p:spPr>
          <a:xfrm>
            <a:off x="3085049" y="6166454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N1N2Transfer Response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6EDA8D9-8B9A-4E0C-B93F-9C42B346EA1F}"/>
              </a:ext>
            </a:extLst>
          </p:cNvPr>
          <p:cNvCxnSpPr>
            <a:cxnSpLocks/>
          </p:cNvCxnSpPr>
          <p:nvPr/>
        </p:nvCxnSpPr>
        <p:spPr>
          <a:xfrm>
            <a:off x="8783271" y="2202656"/>
            <a:ext cx="0" cy="3694805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68A5F67-E327-48EB-BC07-85D985B6AF06}"/>
              </a:ext>
            </a:extLst>
          </p:cNvPr>
          <p:cNvSpPr txBox="1"/>
          <p:nvPr/>
        </p:nvSpPr>
        <p:spPr>
          <a:xfrm>
            <a:off x="165168" y="82353"/>
            <a:ext cx="11264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Solution Alt 4: H-SMF returns  </a:t>
            </a:r>
            <a:r>
              <a:rPr lang="sv-SE" dirty="0">
                <a:solidFill>
                  <a:schemeClr val="accent5"/>
                </a:solidFill>
              </a:rPr>
              <a:t>hsmfPduSessionUri</a:t>
            </a:r>
            <a:r>
              <a:rPr lang="sv-SE" dirty="0">
                <a:solidFill>
                  <a:schemeClr val="tx2"/>
                </a:solidFill>
              </a:rPr>
              <a:t> in </a:t>
            </a:r>
            <a:r>
              <a:rPr lang="sv-SE" dirty="0"/>
              <a:t>PDUSession_Update Request (existing call flow unchanged)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b="1" dirty="0"/>
              <a:t> </a:t>
            </a:r>
            <a:endParaRPr lang="sv-SE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42E8575-A641-4055-BA30-E58E35F3688A}"/>
              </a:ext>
            </a:extLst>
          </p:cNvPr>
          <p:cNvCxnSpPr/>
          <p:nvPr/>
        </p:nvCxnSpPr>
        <p:spPr>
          <a:xfrm>
            <a:off x="2447487" y="4257956"/>
            <a:ext cx="38421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01A5F4D-79D7-49DE-9C97-CC6DC816162E}"/>
              </a:ext>
            </a:extLst>
          </p:cNvPr>
          <p:cNvSpPr txBox="1"/>
          <p:nvPr/>
        </p:nvSpPr>
        <p:spPr>
          <a:xfrm>
            <a:off x="3101828" y="399634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PDUSession_UpdateSMContext Request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A280E93-35E6-4F46-BD08-3E3F6F3CBD8B}"/>
              </a:ext>
            </a:extLst>
          </p:cNvPr>
          <p:cNvCxnSpPr/>
          <p:nvPr/>
        </p:nvCxnSpPr>
        <p:spPr>
          <a:xfrm>
            <a:off x="6288598" y="3805240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6F4177D-96B4-4166-8759-01DA6944438C}"/>
              </a:ext>
            </a:extLst>
          </p:cNvPr>
          <p:cNvSpPr txBox="1"/>
          <p:nvPr/>
        </p:nvSpPr>
        <p:spPr>
          <a:xfrm>
            <a:off x="6414406" y="3535111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 Response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D205038-C7C1-4DE4-AEE0-B2493F9F057A}"/>
              </a:ext>
            </a:extLst>
          </p:cNvPr>
          <p:cNvCxnSpPr/>
          <p:nvPr/>
        </p:nvCxnSpPr>
        <p:spPr>
          <a:xfrm>
            <a:off x="771787" y="1451841"/>
            <a:ext cx="16757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B60DEF8-33DB-4857-86CB-8E83A4469A12}"/>
              </a:ext>
            </a:extLst>
          </p:cNvPr>
          <p:cNvSpPr txBox="1"/>
          <p:nvPr/>
        </p:nvSpPr>
        <p:spPr>
          <a:xfrm>
            <a:off x="743453" y="111814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(PDU Session Establishment Request)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EA94ADE-17FF-4B01-B86E-2AFCD302AC76}"/>
              </a:ext>
            </a:extLst>
          </p:cNvPr>
          <p:cNvCxnSpPr/>
          <p:nvPr/>
        </p:nvCxnSpPr>
        <p:spPr>
          <a:xfrm flipH="1">
            <a:off x="838899" y="3633755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FE6ED379-D9EB-4262-84EA-79F5419049F6}"/>
              </a:ext>
            </a:extLst>
          </p:cNvPr>
          <p:cNvSpPr txBox="1"/>
          <p:nvPr/>
        </p:nvSpPr>
        <p:spPr>
          <a:xfrm>
            <a:off x="743453" y="327766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55965E0-6FA3-4250-8F06-F0FA52A1FAD6}"/>
              </a:ext>
            </a:extLst>
          </p:cNvPr>
          <p:cNvCxnSpPr/>
          <p:nvPr/>
        </p:nvCxnSpPr>
        <p:spPr>
          <a:xfrm>
            <a:off x="838899" y="4127151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B83340D-28BE-4435-8102-8ACF2B7293FC}"/>
              </a:ext>
            </a:extLst>
          </p:cNvPr>
          <p:cNvSpPr txBox="1"/>
          <p:nvPr/>
        </p:nvSpPr>
        <p:spPr>
          <a:xfrm>
            <a:off x="782797" y="381466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(Authentication)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909D24E-A80F-4C93-AC8A-2730D1C70817}"/>
              </a:ext>
            </a:extLst>
          </p:cNvPr>
          <p:cNvCxnSpPr/>
          <p:nvPr/>
        </p:nvCxnSpPr>
        <p:spPr>
          <a:xfrm flipH="1">
            <a:off x="6294858" y="5983493"/>
            <a:ext cx="2885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E6320AD-C46E-4FFF-B31E-C5ADB22980E1}"/>
              </a:ext>
            </a:extLst>
          </p:cNvPr>
          <p:cNvSpPr txBox="1"/>
          <p:nvPr/>
        </p:nvSpPr>
        <p:spPr>
          <a:xfrm>
            <a:off x="6421742" y="5715043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PDUSession_Create Response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7D16847-423E-47AC-822F-C18F3A192295}"/>
              </a:ext>
            </a:extLst>
          </p:cNvPr>
          <p:cNvSpPr txBox="1"/>
          <p:nvPr/>
        </p:nvSpPr>
        <p:spPr>
          <a:xfrm>
            <a:off x="800615" y="6384065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NAS (PDU Session Establishment Accept)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D864107-6B88-4905-8869-6B536776C4F6}"/>
              </a:ext>
            </a:extLst>
          </p:cNvPr>
          <p:cNvCxnSpPr/>
          <p:nvPr/>
        </p:nvCxnSpPr>
        <p:spPr>
          <a:xfrm flipH="1">
            <a:off x="838899" y="6611847"/>
            <a:ext cx="16085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563D4-071A-49EA-86DE-423F2F1FBEA6}"/>
              </a:ext>
            </a:extLst>
          </p:cNvPr>
          <p:cNvSpPr/>
          <p:nvPr/>
        </p:nvSpPr>
        <p:spPr>
          <a:xfrm>
            <a:off x="325595" y="692091"/>
            <a:ext cx="796954" cy="385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UE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CF866FA-FB6D-4D33-8680-4BE6C6C16975}"/>
              </a:ext>
            </a:extLst>
          </p:cNvPr>
          <p:cNvCxnSpPr>
            <a:cxnSpLocks/>
            <a:stCxn id="80" idx="2"/>
          </p:cNvCxnSpPr>
          <p:nvPr/>
        </p:nvCxnSpPr>
        <p:spPr>
          <a:xfrm>
            <a:off x="724072" y="1077985"/>
            <a:ext cx="19924" cy="5668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B28C4EE-1728-4576-9643-485272D8001A}"/>
              </a:ext>
            </a:extLst>
          </p:cNvPr>
          <p:cNvCxnSpPr/>
          <p:nvPr/>
        </p:nvCxnSpPr>
        <p:spPr>
          <a:xfrm flipH="1">
            <a:off x="2453779" y="5530294"/>
            <a:ext cx="3821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6C14A7B3-8277-4C86-A223-6D06B082F672}"/>
              </a:ext>
            </a:extLst>
          </p:cNvPr>
          <p:cNvSpPr txBox="1"/>
          <p:nvPr/>
        </p:nvSpPr>
        <p:spPr>
          <a:xfrm>
            <a:off x="3136433" y="5238716"/>
            <a:ext cx="2705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dirty="0"/>
              <a:t>PDUSession_UpdateSMContext Response</a:t>
            </a:r>
          </a:p>
        </p:txBody>
      </p:sp>
      <p:sp>
        <p:nvSpPr>
          <p:cNvPr id="61" name="Speech Bubble: Rectangle with Corners Rounded 60">
            <a:extLst>
              <a:ext uri="{FF2B5EF4-FFF2-40B4-BE49-F238E27FC236}">
                <a16:creationId xmlns:a16="http://schemas.microsoft.com/office/drawing/2014/main" id="{F8060305-E0D3-4FC5-A032-2FE259C45E6F}"/>
              </a:ext>
            </a:extLst>
          </p:cNvPr>
          <p:cNvSpPr/>
          <p:nvPr/>
        </p:nvSpPr>
        <p:spPr bwMode="auto">
          <a:xfrm>
            <a:off x="4126867" y="2573036"/>
            <a:ext cx="1706311" cy="420709"/>
          </a:xfrm>
          <a:prstGeom prst="wedgeRoundRectCallout">
            <a:avLst>
              <a:gd name="adj1" fmla="val 76798"/>
              <a:gd name="adj2" fmla="val 70939"/>
              <a:gd name="adj3" fmla="val 16667"/>
            </a:avLst>
          </a:prstGeom>
          <a:noFill/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lnSpc>
                <a:spcPct val="85000"/>
              </a:lnSpc>
              <a:spcAft>
                <a:spcPct val="0"/>
              </a:spcAft>
            </a:pPr>
            <a:r>
              <a:rPr lang="sv-SE" sz="1000" dirty="0">
                <a:solidFill>
                  <a:schemeClr val="accent5"/>
                </a:solidFill>
              </a:rPr>
              <a:t>New</a:t>
            </a:r>
            <a:r>
              <a:rPr lang="sv-SE" sz="1000" dirty="0"/>
              <a:t>: H-SMF add </a:t>
            </a:r>
            <a:r>
              <a:rPr lang="sv-SE" sz="1000" dirty="0">
                <a:solidFill>
                  <a:schemeClr val="accent5"/>
                </a:solidFill>
              </a:rPr>
              <a:t>hsmfPduSessionUri as a new attribture.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accent5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75459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C6A67C-148F-48C1-B2C5-76BCD82CF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167" y="268201"/>
            <a:ext cx="10849510" cy="431800"/>
          </a:xfrm>
        </p:spPr>
        <p:txBody>
          <a:bodyPr/>
          <a:lstStyle/>
          <a:p>
            <a:r>
              <a:rPr lang="sv-SE" sz="3200" dirty="0"/>
              <a:t>Comparison and Proposal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F2FF7F-6CF8-47D8-BC95-EB0B5FC3B7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100155"/>
              </p:ext>
            </p:extLst>
          </p:nvPr>
        </p:nvGraphicFramePr>
        <p:xfrm>
          <a:off x="180167" y="959223"/>
          <a:ext cx="11615175" cy="3192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7862">
                  <a:extLst>
                    <a:ext uri="{9D8B030D-6E8A-4147-A177-3AD203B41FA5}">
                      <a16:colId xmlns:a16="http://schemas.microsoft.com/office/drawing/2014/main" val="1152058826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547045034"/>
                    </a:ext>
                  </a:extLst>
                </a:gridCol>
                <a:gridCol w="3878154">
                  <a:extLst>
                    <a:ext uri="{9D8B030D-6E8A-4147-A177-3AD203B41FA5}">
                      <a16:colId xmlns:a16="http://schemas.microsoft.com/office/drawing/2014/main" val="364243190"/>
                    </a:ext>
                  </a:extLst>
                </a:gridCol>
                <a:gridCol w="1739347">
                  <a:extLst>
                    <a:ext uri="{9D8B030D-6E8A-4147-A177-3AD203B41FA5}">
                      <a16:colId xmlns:a16="http://schemas.microsoft.com/office/drawing/2014/main" val="3083010207"/>
                    </a:ext>
                  </a:extLst>
                </a:gridCol>
                <a:gridCol w="1399012">
                  <a:extLst>
                    <a:ext uri="{9D8B030D-6E8A-4147-A177-3AD203B41FA5}">
                      <a16:colId xmlns:a16="http://schemas.microsoft.com/office/drawing/2014/main" val="4288421070"/>
                    </a:ext>
                  </a:extLst>
                </a:gridCol>
              </a:tblGrid>
              <a:tr h="50675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Alt 1 and Alt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Alt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Alt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164610"/>
                  </a:ext>
                </a:extLst>
              </a:tr>
              <a:tr h="1524236">
                <a:tc>
                  <a:txBody>
                    <a:bodyPr/>
                    <a:lstStyle/>
                    <a:p>
                      <a:r>
                        <a:rPr lang="en-US" sz="1600" dirty="0"/>
                        <a:t>Call flow changed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Yes, </a:t>
                      </a:r>
                    </a:p>
                    <a:p>
                      <a:r>
                        <a:rPr lang="en-US" sz="1600" dirty="0"/>
                        <a:t>Special handling in V-SMF, i.e.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Nsmf_PDUSession_UpdateSMContext Request received in V-SMF results in sending of Nsmf_PDUSession_Update Response to H-SMF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130846"/>
                  </a:ext>
                </a:extLst>
              </a:tr>
              <a:tr h="1131639">
                <a:tc>
                  <a:txBody>
                    <a:bodyPr/>
                    <a:lstStyle/>
                    <a:p>
                      <a:r>
                        <a:rPr lang="en-US" sz="1600" dirty="0"/>
                        <a:t>Backward compatibility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No, some parameters in Nsmf_PDUSession_Create response are changed from Mandatory to Optional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1573676"/>
                  </a:ext>
                </a:extLst>
              </a:tr>
            </a:tbl>
          </a:graphicData>
        </a:graphic>
      </p:graphicFrame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E539F74-A0CF-440B-839A-F02F28FF5B4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0166" y="4411319"/>
            <a:ext cx="11615175" cy="2276351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[Observation-1] </a:t>
            </a:r>
            <a:r>
              <a:rPr lang="en-US" sz="1800" dirty="0"/>
              <a:t>Alt 1 &amp; Alt 2 are more SBI compliant, however the change is not backward compatible because a number of mandatory parameters will have to be changed to Optional.  (Alt1 &amp;2 would have been the best solution if they were brought up 6-9 month earlier)</a:t>
            </a:r>
          </a:p>
          <a:p>
            <a:pPr marL="0" indent="0">
              <a:buNone/>
            </a:pPr>
            <a:r>
              <a:rPr lang="en-US" sz="1800" b="1" dirty="0"/>
              <a:t>[Observation-2] </a:t>
            </a:r>
            <a:r>
              <a:rPr lang="en-US" sz="1800" dirty="0"/>
              <a:t>Alt 4 does not change the message flow, it’s backward compatible and the impact to the system is minimal. </a:t>
            </a:r>
          </a:p>
          <a:p>
            <a:pPr marL="0" indent="0">
              <a:buNone/>
            </a:pPr>
            <a:r>
              <a:rPr lang="en-US" b="1" dirty="0"/>
              <a:t>[Proposal-1] </a:t>
            </a:r>
            <a:r>
              <a:rPr lang="en-US" dirty="0"/>
              <a:t>It’s proposed to adopt Alt 4.</a:t>
            </a:r>
          </a:p>
          <a:p>
            <a:pPr marL="369888" lvl="1" indent="0">
              <a:buNone/>
            </a:pPr>
            <a:r>
              <a:rPr lang="en-US" dirty="0"/>
              <a:t>See 23.502 CR1025 (</a:t>
            </a:r>
            <a:r>
              <a:rPr lang="en-GB" dirty="0"/>
              <a:t>S2-1901596)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31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EC9729-0AAB-41D9-9369-1E3FC81EBE0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94025" y="2959859"/>
            <a:ext cx="6527661" cy="938282"/>
          </a:xfrm>
        </p:spPr>
        <p:txBody>
          <a:bodyPr/>
          <a:lstStyle/>
          <a:p>
            <a:pPr marL="0" indent="0">
              <a:buNone/>
            </a:pPr>
            <a:r>
              <a:rPr lang="en-US" sz="6000" dirty="0"/>
              <a:t>THANK YOU  !</a:t>
            </a:r>
          </a:p>
        </p:txBody>
      </p:sp>
    </p:spTree>
    <p:extLst>
      <p:ext uri="{BB962C8B-B14F-4D97-AF65-F5344CB8AC3E}">
        <p14:creationId xmlns:p14="http://schemas.microsoft.com/office/powerpoint/2010/main" val="292907377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2052</TotalTime>
  <Words>1076</Words>
  <Application>Microsoft Office PowerPoint</Application>
  <PresentationFormat>Widescreen</PresentationFormat>
  <Paragraphs>211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Ericsson Hilda</vt:lpstr>
      <vt:lpstr>Ericsson Technical Icons</vt:lpstr>
      <vt:lpstr>Ericsson Hilda Light</vt:lpstr>
      <vt:lpstr>PresentationTemplate2017</vt:lpstr>
      <vt:lpstr> Source: Ericsson, Nokia, Nokia Shanghai Bell  Title: Correction to PDU Session Establishment for Home Routed Roaming  Document for: Agreement  Agenda Item: 6.5.3  Work Item / Release: 5GS_Ph1 / Release 15 tdoc : S2-1901490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Comparison and 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start</dc:title>
  <dc:creator>Judy Gan</dc:creator>
  <cp:keywords/>
  <dc:description/>
  <cp:lastModifiedBy>Shabnam Sultana</cp:lastModifiedBy>
  <cp:revision>204</cp:revision>
  <dcterms:created xsi:type="dcterms:W3CDTF">2019-02-11T05:51:03Z</dcterms:created>
  <dcterms:modified xsi:type="dcterms:W3CDTF">2019-02-19T13:07:33Z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</Properties>
</file>